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84" r:id="rId4"/>
    <p:sldId id="258" r:id="rId5"/>
    <p:sldId id="283" r:id="rId6"/>
    <p:sldId id="282" r:id="rId7"/>
    <p:sldId id="285" r:id="rId8"/>
    <p:sldId id="264" r:id="rId9"/>
    <p:sldId id="263" r:id="rId10"/>
    <p:sldId id="265" r:id="rId11"/>
    <p:sldId id="266" r:id="rId12"/>
    <p:sldId id="267" r:id="rId13"/>
    <p:sldId id="281" r:id="rId14"/>
    <p:sldId id="280" r:id="rId15"/>
    <p:sldId id="277" r:id="rId16"/>
    <p:sldId id="279" r:id="rId17"/>
    <p:sldId id="2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9" autoAdjust="0"/>
    <p:restoredTop sz="94660"/>
  </p:normalViewPr>
  <p:slideViewPr>
    <p:cSldViewPr snapToGrid="0">
      <p:cViewPr varScale="1">
        <p:scale>
          <a:sx n="74" d="100"/>
          <a:sy n="74" d="100"/>
        </p:scale>
        <p:origin x="4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E4577-8EB3-045E-EB64-B8B6F7B4C99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67B24A92-22E1-6364-47EB-B618A7ADE5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57277ACB-3D48-0F5E-1F73-5B79F0BE8C70}"/>
              </a:ext>
            </a:extLst>
          </p:cNvPr>
          <p:cNvSpPr>
            <a:spLocks noGrp="1"/>
          </p:cNvSpPr>
          <p:nvPr>
            <p:ph type="dt" sz="half" idx="10"/>
          </p:nvPr>
        </p:nvSpPr>
        <p:spPr/>
        <p:txBody>
          <a:bodyPr/>
          <a:lstStyle/>
          <a:p>
            <a:fld id="{34FC3803-BEE6-4E5F-8122-08DFB9F80F80}" type="datetimeFigureOut">
              <a:rPr lang="en-IN" smtClean="0"/>
              <a:t>04-09-2025</a:t>
            </a:fld>
            <a:endParaRPr lang="en-IN"/>
          </a:p>
        </p:txBody>
      </p:sp>
      <p:sp>
        <p:nvSpPr>
          <p:cNvPr id="5" name="Footer Placeholder 4">
            <a:extLst>
              <a:ext uri="{FF2B5EF4-FFF2-40B4-BE49-F238E27FC236}">
                <a16:creationId xmlns:a16="http://schemas.microsoft.com/office/drawing/2014/main" id="{8A5EFDA6-EC24-B699-EA60-093D0D3DD04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61B52E7-3FC2-F4A0-66D8-7135DFEFBD31}"/>
              </a:ext>
            </a:extLst>
          </p:cNvPr>
          <p:cNvSpPr>
            <a:spLocks noGrp="1"/>
          </p:cNvSpPr>
          <p:nvPr>
            <p:ph type="sldNum" sz="quarter" idx="12"/>
          </p:nvPr>
        </p:nvSpPr>
        <p:spPr/>
        <p:txBody>
          <a:bodyPr/>
          <a:lstStyle/>
          <a:p>
            <a:fld id="{9A0FD093-888B-4C6B-8DD5-76C8E553544F}" type="slidenum">
              <a:rPr lang="en-IN" smtClean="0"/>
              <a:t>‹#›</a:t>
            </a:fld>
            <a:endParaRPr lang="en-IN"/>
          </a:p>
        </p:txBody>
      </p:sp>
      <p:sp>
        <p:nvSpPr>
          <p:cNvPr id="7" name="Rectangle 6">
            <a:extLst>
              <a:ext uri="{FF2B5EF4-FFF2-40B4-BE49-F238E27FC236}">
                <a16:creationId xmlns:a16="http://schemas.microsoft.com/office/drawing/2014/main" id="{D40A4DAF-B87D-CE5A-640C-79C578A3B1D2}"/>
              </a:ext>
            </a:extLst>
          </p:cNvPr>
          <p:cNvSpPr/>
          <p:nvPr userDrawn="1"/>
        </p:nvSpPr>
        <p:spPr>
          <a:xfrm>
            <a:off x="231820" y="0"/>
            <a:ext cx="141667" cy="6858000"/>
          </a:xfrm>
          <a:prstGeom prst="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Rectangle 7">
            <a:extLst>
              <a:ext uri="{FF2B5EF4-FFF2-40B4-BE49-F238E27FC236}">
                <a16:creationId xmlns:a16="http://schemas.microsoft.com/office/drawing/2014/main" id="{941E9299-9743-5DB5-7C73-7D4D698C68A1}"/>
              </a:ext>
            </a:extLst>
          </p:cNvPr>
          <p:cNvSpPr/>
          <p:nvPr userDrawn="1"/>
        </p:nvSpPr>
        <p:spPr>
          <a:xfrm>
            <a:off x="508000" y="6081486"/>
            <a:ext cx="11684000" cy="159657"/>
          </a:xfrm>
          <a:prstGeom prst="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295413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9139F-B48D-1664-93A8-EA442A247B6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79E411F-37F7-E67C-2E5E-60FA7283391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6747893-F1C5-2B3A-7490-280A9F35238A}"/>
              </a:ext>
            </a:extLst>
          </p:cNvPr>
          <p:cNvSpPr>
            <a:spLocks noGrp="1"/>
          </p:cNvSpPr>
          <p:nvPr>
            <p:ph type="dt" sz="half" idx="10"/>
          </p:nvPr>
        </p:nvSpPr>
        <p:spPr/>
        <p:txBody>
          <a:bodyPr/>
          <a:lstStyle/>
          <a:p>
            <a:fld id="{34FC3803-BEE6-4E5F-8122-08DFB9F80F80}" type="datetimeFigureOut">
              <a:rPr lang="en-IN" smtClean="0"/>
              <a:t>04-09-2025</a:t>
            </a:fld>
            <a:endParaRPr lang="en-IN"/>
          </a:p>
        </p:txBody>
      </p:sp>
      <p:sp>
        <p:nvSpPr>
          <p:cNvPr id="5" name="Footer Placeholder 4">
            <a:extLst>
              <a:ext uri="{FF2B5EF4-FFF2-40B4-BE49-F238E27FC236}">
                <a16:creationId xmlns:a16="http://schemas.microsoft.com/office/drawing/2014/main" id="{52B0667E-F970-15B3-A568-7FDF83045CE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AFC3F52-B289-E26D-F144-A1DE1788101E}"/>
              </a:ext>
            </a:extLst>
          </p:cNvPr>
          <p:cNvSpPr>
            <a:spLocks noGrp="1"/>
          </p:cNvSpPr>
          <p:nvPr>
            <p:ph type="sldNum" sz="quarter" idx="12"/>
          </p:nvPr>
        </p:nvSpPr>
        <p:spPr/>
        <p:txBody>
          <a:bodyPr/>
          <a:lstStyle/>
          <a:p>
            <a:fld id="{9A0FD093-888B-4C6B-8DD5-76C8E553544F}" type="slidenum">
              <a:rPr lang="en-IN" smtClean="0"/>
              <a:t>‹#›</a:t>
            </a:fld>
            <a:endParaRPr lang="en-IN"/>
          </a:p>
        </p:txBody>
      </p:sp>
    </p:spTree>
    <p:extLst>
      <p:ext uri="{BB962C8B-B14F-4D97-AF65-F5344CB8AC3E}">
        <p14:creationId xmlns:p14="http://schemas.microsoft.com/office/powerpoint/2010/main" val="2916136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A7DDB96-67F6-FB3A-7253-3C87FBE2C3F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5D3FA9B-82F3-8C14-B34A-33B669BC44C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2B636B1-D109-E65D-0C4D-5D6E722E8BBF}"/>
              </a:ext>
            </a:extLst>
          </p:cNvPr>
          <p:cNvSpPr>
            <a:spLocks noGrp="1"/>
          </p:cNvSpPr>
          <p:nvPr>
            <p:ph type="dt" sz="half" idx="10"/>
          </p:nvPr>
        </p:nvSpPr>
        <p:spPr/>
        <p:txBody>
          <a:bodyPr/>
          <a:lstStyle/>
          <a:p>
            <a:fld id="{34FC3803-BEE6-4E5F-8122-08DFB9F80F80}" type="datetimeFigureOut">
              <a:rPr lang="en-IN" smtClean="0"/>
              <a:t>04-09-2025</a:t>
            </a:fld>
            <a:endParaRPr lang="en-IN"/>
          </a:p>
        </p:txBody>
      </p:sp>
      <p:sp>
        <p:nvSpPr>
          <p:cNvPr id="5" name="Footer Placeholder 4">
            <a:extLst>
              <a:ext uri="{FF2B5EF4-FFF2-40B4-BE49-F238E27FC236}">
                <a16:creationId xmlns:a16="http://schemas.microsoft.com/office/drawing/2014/main" id="{762D51F7-7C84-5EF8-5638-C4817995343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1819C08-D153-C61F-23FD-BA492C1CA780}"/>
              </a:ext>
            </a:extLst>
          </p:cNvPr>
          <p:cNvSpPr>
            <a:spLocks noGrp="1"/>
          </p:cNvSpPr>
          <p:nvPr>
            <p:ph type="sldNum" sz="quarter" idx="12"/>
          </p:nvPr>
        </p:nvSpPr>
        <p:spPr/>
        <p:txBody>
          <a:bodyPr/>
          <a:lstStyle/>
          <a:p>
            <a:fld id="{9A0FD093-888B-4C6B-8DD5-76C8E553544F}" type="slidenum">
              <a:rPr lang="en-IN" smtClean="0"/>
              <a:t>‹#›</a:t>
            </a:fld>
            <a:endParaRPr lang="en-IN"/>
          </a:p>
        </p:txBody>
      </p:sp>
    </p:spTree>
    <p:extLst>
      <p:ext uri="{BB962C8B-B14F-4D97-AF65-F5344CB8AC3E}">
        <p14:creationId xmlns:p14="http://schemas.microsoft.com/office/powerpoint/2010/main" val="9388839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7F2CC-3A90-CD26-31A0-5680A82D22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9905D118-1032-A829-2DD5-F24822B79B7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01E6A005-9D7C-DDE9-386C-CAF269FD3582}"/>
              </a:ext>
            </a:extLst>
          </p:cNvPr>
          <p:cNvSpPr>
            <a:spLocks noGrp="1"/>
          </p:cNvSpPr>
          <p:nvPr>
            <p:ph type="dt" sz="half" idx="10"/>
          </p:nvPr>
        </p:nvSpPr>
        <p:spPr/>
        <p:txBody>
          <a:bodyPr/>
          <a:lstStyle/>
          <a:p>
            <a:fld id="{C6BC9FA1-75CD-4804-835F-76D2EB99B5B7}" type="datetimeFigureOut">
              <a:rPr lang="en-IN" smtClean="0"/>
              <a:t>04-09-2025</a:t>
            </a:fld>
            <a:endParaRPr lang="en-IN"/>
          </a:p>
        </p:txBody>
      </p:sp>
      <p:sp>
        <p:nvSpPr>
          <p:cNvPr id="5" name="Footer Placeholder 4">
            <a:extLst>
              <a:ext uri="{FF2B5EF4-FFF2-40B4-BE49-F238E27FC236}">
                <a16:creationId xmlns:a16="http://schemas.microsoft.com/office/drawing/2014/main" id="{47705D35-5144-54F9-6105-9DC73BB38DF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3CAB6B8-693E-A87B-B19F-B37F7CD93EE3}"/>
              </a:ext>
            </a:extLst>
          </p:cNvPr>
          <p:cNvSpPr>
            <a:spLocks noGrp="1"/>
          </p:cNvSpPr>
          <p:nvPr>
            <p:ph type="sldNum" sz="quarter" idx="12"/>
          </p:nvPr>
        </p:nvSpPr>
        <p:spPr/>
        <p:txBody>
          <a:bodyPr/>
          <a:lstStyle/>
          <a:p>
            <a:fld id="{66BADBBE-D5BB-46B0-A90F-8DB20ECE163D}" type="slidenum">
              <a:rPr lang="en-IN" smtClean="0"/>
              <a:t>‹#›</a:t>
            </a:fld>
            <a:endParaRPr lang="en-IN"/>
          </a:p>
        </p:txBody>
      </p:sp>
    </p:spTree>
    <p:extLst>
      <p:ext uri="{BB962C8B-B14F-4D97-AF65-F5344CB8AC3E}">
        <p14:creationId xmlns:p14="http://schemas.microsoft.com/office/powerpoint/2010/main" val="25223748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BBC2E-8D53-5E4F-0946-27E3DD6B47F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4A0C32E-63EA-4CC9-3554-E7B9ADA7388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0B39276-2BF9-EBE7-45BB-E4D8E7EB8126}"/>
              </a:ext>
            </a:extLst>
          </p:cNvPr>
          <p:cNvSpPr>
            <a:spLocks noGrp="1"/>
          </p:cNvSpPr>
          <p:nvPr>
            <p:ph type="dt" sz="half" idx="10"/>
          </p:nvPr>
        </p:nvSpPr>
        <p:spPr/>
        <p:txBody>
          <a:bodyPr/>
          <a:lstStyle/>
          <a:p>
            <a:fld id="{C6BC9FA1-75CD-4804-835F-76D2EB99B5B7}" type="datetimeFigureOut">
              <a:rPr lang="en-IN" smtClean="0"/>
              <a:t>04-09-2025</a:t>
            </a:fld>
            <a:endParaRPr lang="en-IN"/>
          </a:p>
        </p:txBody>
      </p:sp>
      <p:sp>
        <p:nvSpPr>
          <p:cNvPr id="5" name="Footer Placeholder 4">
            <a:extLst>
              <a:ext uri="{FF2B5EF4-FFF2-40B4-BE49-F238E27FC236}">
                <a16:creationId xmlns:a16="http://schemas.microsoft.com/office/drawing/2014/main" id="{6C9E43C7-639A-9F9D-4BEE-F799849BE81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1AF629C-DAD4-B0A4-B01C-0F21D4AA780C}"/>
              </a:ext>
            </a:extLst>
          </p:cNvPr>
          <p:cNvSpPr>
            <a:spLocks noGrp="1"/>
          </p:cNvSpPr>
          <p:nvPr>
            <p:ph type="sldNum" sz="quarter" idx="12"/>
          </p:nvPr>
        </p:nvSpPr>
        <p:spPr/>
        <p:txBody>
          <a:bodyPr/>
          <a:lstStyle/>
          <a:p>
            <a:fld id="{66BADBBE-D5BB-46B0-A90F-8DB20ECE163D}" type="slidenum">
              <a:rPr lang="en-IN" smtClean="0"/>
              <a:t>‹#›</a:t>
            </a:fld>
            <a:endParaRPr lang="en-IN"/>
          </a:p>
        </p:txBody>
      </p:sp>
    </p:spTree>
    <p:extLst>
      <p:ext uri="{BB962C8B-B14F-4D97-AF65-F5344CB8AC3E}">
        <p14:creationId xmlns:p14="http://schemas.microsoft.com/office/powerpoint/2010/main" val="3525665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C23A0-7F9B-3DD3-2F31-E7558B5CA8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4F151BE8-1FC8-9B89-7269-838539ED12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485EEB7-34BA-2B1C-35FE-C0F11B5C40C8}"/>
              </a:ext>
            </a:extLst>
          </p:cNvPr>
          <p:cNvSpPr>
            <a:spLocks noGrp="1"/>
          </p:cNvSpPr>
          <p:nvPr>
            <p:ph type="dt" sz="half" idx="10"/>
          </p:nvPr>
        </p:nvSpPr>
        <p:spPr/>
        <p:txBody>
          <a:bodyPr/>
          <a:lstStyle/>
          <a:p>
            <a:fld id="{C6BC9FA1-75CD-4804-835F-76D2EB99B5B7}" type="datetimeFigureOut">
              <a:rPr lang="en-IN" smtClean="0"/>
              <a:t>04-09-2025</a:t>
            </a:fld>
            <a:endParaRPr lang="en-IN"/>
          </a:p>
        </p:txBody>
      </p:sp>
      <p:sp>
        <p:nvSpPr>
          <p:cNvPr id="5" name="Footer Placeholder 4">
            <a:extLst>
              <a:ext uri="{FF2B5EF4-FFF2-40B4-BE49-F238E27FC236}">
                <a16:creationId xmlns:a16="http://schemas.microsoft.com/office/drawing/2014/main" id="{646F44B0-12F5-B030-3728-A2D8BDC14B0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2B05C33-E19F-D277-13CB-97C32C169788}"/>
              </a:ext>
            </a:extLst>
          </p:cNvPr>
          <p:cNvSpPr>
            <a:spLocks noGrp="1"/>
          </p:cNvSpPr>
          <p:nvPr>
            <p:ph type="sldNum" sz="quarter" idx="12"/>
          </p:nvPr>
        </p:nvSpPr>
        <p:spPr/>
        <p:txBody>
          <a:bodyPr/>
          <a:lstStyle/>
          <a:p>
            <a:fld id="{66BADBBE-D5BB-46B0-A90F-8DB20ECE163D}" type="slidenum">
              <a:rPr lang="en-IN" smtClean="0"/>
              <a:t>‹#›</a:t>
            </a:fld>
            <a:endParaRPr lang="en-IN"/>
          </a:p>
        </p:txBody>
      </p:sp>
    </p:spTree>
    <p:extLst>
      <p:ext uri="{BB962C8B-B14F-4D97-AF65-F5344CB8AC3E}">
        <p14:creationId xmlns:p14="http://schemas.microsoft.com/office/powerpoint/2010/main" val="35284718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3761B-73EF-E197-8D47-83DD669D0B05}"/>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A44D9B0-0641-5402-8886-43E82696B5E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A6DB6830-471A-A9D3-4E6D-0F87E773214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4EA1C580-CB99-3522-4668-B2B15FA3A032}"/>
              </a:ext>
            </a:extLst>
          </p:cNvPr>
          <p:cNvSpPr>
            <a:spLocks noGrp="1"/>
          </p:cNvSpPr>
          <p:nvPr>
            <p:ph type="dt" sz="half" idx="10"/>
          </p:nvPr>
        </p:nvSpPr>
        <p:spPr/>
        <p:txBody>
          <a:bodyPr/>
          <a:lstStyle/>
          <a:p>
            <a:fld id="{C6BC9FA1-75CD-4804-835F-76D2EB99B5B7}" type="datetimeFigureOut">
              <a:rPr lang="en-IN" smtClean="0"/>
              <a:t>04-09-2025</a:t>
            </a:fld>
            <a:endParaRPr lang="en-IN"/>
          </a:p>
        </p:txBody>
      </p:sp>
      <p:sp>
        <p:nvSpPr>
          <p:cNvPr id="6" name="Footer Placeholder 5">
            <a:extLst>
              <a:ext uri="{FF2B5EF4-FFF2-40B4-BE49-F238E27FC236}">
                <a16:creationId xmlns:a16="http://schemas.microsoft.com/office/drawing/2014/main" id="{F5655040-7B3D-42B4-3FDD-F35499788C2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28E7886-E96B-485F-A170-FC9C5A1B7B3A}"/>
              </a:ext>
            </a:extLst>
          </p:cNvPr>
          <p:cNvSpPr>
            <a:spLocks noGrp="1"/>
          </p:cNvSpPr>
          <p:nvPr>
            <p:ph type="sldNum" sz="quarter" idx="12"/>
          </p:nvPr>
        </p:nvSpPr>
        <p:spPr/>
        <p:txBody>
          <a:bodyPr/>
          <a:lstStyle/>
          <a:p>
            <a:fld id="{66BADBBE-D5BB-46B0-A90F-8DB20ECE163D}" type="slidenum">
              <a:rPr lang="en-IN" smtClean="0"/>
              <a:t>‹#›</a:t>
            </a:fld>
            <a:endParaRPr lang="en-IN"/>
          </a:p>
        </p:txBody>
      </p:sp>
    </p:spTree>
    <p:extLst>
      <p:ext uri="{BB962C8B-B14F-4D97-AF65-F5344CB8AC3E}">
        <p14:creationId xmlns:p14="http://schemas.microsoft.com/office/powerpoint/2010/main" val="17516710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E9B45-ADE0-ACB5-FF71-B60C2E9157D6}"/>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36E7070-FCD7-D06D-A407-6FF1F05586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DF5D6D9-D7C9-B84A-CED9-4C9C09C58A3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81AF90C2-DB2B-147C-DAE6-6AD7D19B41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1513D8-655E-F56E-D00C-579DD05535A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4F89C1A4-B72E-A118-B072-F31F5902E073}"/>
              </a:ext>
            </a:extLst>
          </p:cNvPr>
          <p:cNvSpPr>
            <a:spLocks noGrp="1"/>
          </p:cNvSpPr>
          <p:nvPr>
            <p:ph type="dt" sz="half" idx="10"/>
          </p:nvPr>
        </p:nvSpPr>
        <p:spPr/>
        <p:txBody>
          <a:bodyPr/>
          <a:lstStyle/>
          <a:p>
            <a:fld id="{C6BC9FA1-75CD-4804-835F-76D2EB99B5B7}" type="datetimeFigureOut">
              <a:rPr lang="en-IN" smtClean="0"/>
              <a:t>04-09-2025</a:t>
            </a:fld>
            <a:endParaRPr lang="en-IN"/>
          </a:p>
        </p:txBody>
      </p:sp>
      <p:sp>
        <p:nvSpPr>
          <p:cNvPr id="8" name="Footer Placeholder 7">
            <a:extLst>
              <a:ext uri="{FF2B5EF4-FFF2-40B4-BE49-F238E27FC236}">
                <a16:creationId xmlns:a16="http://schemas.microsoft.com/office/drawing/2014/main" id="{0A74B9FD-5F5A-58D5-8D15-A0FE36C2778D}"/>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6B029905-5194-556C-C186-31394C8949B1}"/>
              </a:ext>
            </a:extLst>
          </p:cNvPr>
          <p:cNvSpPr>
            <a:spLocks noGrp="1"/>
          </p:cNvSpPr>
          <p:nvPr>
            <p:ph type="sldNum" sz="quarter" idx="12"/>
          </p:nvPr>
        </p:nvSpPr>
        <p:spPr/>
        <p:txBody>
          <a:bodyPr/>
          <a:lstStyle/>
          <a:p>
            <a:fld id="{66BADBBE-D5BB-46B0-A90F-8DB20ECE163D}" type="slidenum">
              <a:rPr lang="en-IN" smtClean="0"/>
              <a:t>‹#›</a:t>
            </a:fld>
            <a:endParaRPr lang="en-IN"/>
          </a:p>
        </p:txBody>
      </p:sp>
    </p:spTree>
    <p:extLst>
      <p:ext uri="{BB962C8B-B14F-4D97-AF65-F5344CB8AC3E}">
        <p14:creationId xmlns:p14="http://schemas.microsoft.com/office/powerpoint/2010/main" val="2192157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9D902-4FE8-DE35-D568-1F082F2D1D1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2F2672DA-EEF4-52AD-A202-9A2720B69D44}"/>
              </a:ext>
            </a:extLst>
          </p:cNvPr>
          <p:cNvSpPr>
            <a:spLocks noGrp="1"/>
          </p:cNvSpPr>
          <p:nvPr>
            <p:ph type="dt" sz="half" idx="10"/>
          </p:nvPr>
        </p:nvSpPr>
        <p:spPr/>
        <p:txBody>
          <a:bodyPr/>
          <a:lstStyle/>
          <a:p>
            <a:fld id="{C6BC9FA1-75CD-4804-835F-76D2EB99B5B7}" type="datetimeFigureOut">
              <a:rPr lang="en-IN" smtClean="0"/>
              <a:t>04-09-2025</a:t>
            </a:fld>
            <a:endParaRPr lang="en-IN"/>
          </a:p>
        </p:txBody>
      </p:sp>
      <p:sp>
        <p:nvSpPr>
          <p:cNvPr id="4" name="Footer Placeholder 3">
            <a:extLst>
              <a:ext uri="{FF2B5EF4-FFF2-40B4-BE49-F238E27FC236}">
                <a16:creationId xmlns:a16="http://schemas.microsoft.com/office/drawing/2014/main" id="{70FCEC60-368E-B323-5D2C-679AFDC73291}"/>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A3EB6741-234D-41F6-CAD2-C8C4D7B1A2FC}"/>
              </a:ext>
            </a:extLst>
          </p:cNvPr>
          <p:cNvSpPr>
            <a:spLocks noGrp="1"/>
          </p:cNvSpPr>
          <p:nvPr>
            <p:ph type="sldNum" sz="quarter" idx="12"/>
          </p:nvPr>
        </p:nvSpPr>
        <p:spPr/>
        <p:txBody>
          <a:bodyPr/>
          <a:lstStyle/>
          <a:p>
            <a:fld id="{66BADBBE-D5BB-46B0-A90F-8DB20ECE163D}" type="slidenum">
              <a:rPr lang="en-IN" smtClean="0"/>
              <a:t>‹#›</a:t>
            </a:fld>
            <a:endParaRPr lang="en-IN"/>
          </a:p>
        </p:txBody>
      </p:sp>
    </p:spTree>
    <p:extLst>
      <p:ext uri="{BB962C8B-B14F-4D97-AF65-F5344CB8AC3E}">
        <p14:creationId xmlns:p14="http://schemas.microsoft.com/office/powerpoint/2010/main" val="6024610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255634-A257-2BDE-6FAB-4C8AC1CE3282}"/>
              </a:ext>
            </a:extLst>
          </p:cNvPr>
          <p:cNvSpPr>
            <a:spLocks noGrp="1"/>
          </p:cNvSpPr>
          <p:nvPr>
            <p:ph type="dt" sz="half" idx="10"/>
          </p:nvPr>
        </p:nvSpPr>
        <p:spPr/>
        <p:txBody>
          <a:bodyPr/>
          <a:lstStyle/>
          <a:p>
            <a:fld id="{C6BC9FA1-75CD-4804-835F-76D2EB99B5B7}" type="datetimeFigureOut">
              <a:rPr lang="en-IN" smtClean="0"/>
              <a:t>04-09-2025</a:t>
            </a:fld>
            <a:endParaRPr lang="en-IN"/>
          </a:p>
        </p:txBody>
      </p:sp>
      <p:sp>
        <p:nvSpPr>
          <p:cNvPr id="3" name="Footer Placeholder 2">
            <a:extLst>
              <a:ext uri="{FF2B5EF4-FFF2-40B4-BE49-F238E27FC236}">
                <a16:creationId xmlns:a16="http://schemas.microsoft.com/office/drawing/2014/main" id="{217F2228-F75B-345F-3D8C-9411D2F2ECBF}"/>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370C0A8E-1370-E68C-D9DD-07BCA2AF1B6D}"/>
              </a:ext>
            </a:extLst>
          </p:cNvPr>
          <p:cNvSpPr>
            <a:spLocks noGrp="1"/>
          </p:cNvSpPr>
          <p:nvPr>
            <p:ph type="sldNum" sz="quarter" idx="12"/>
          </p:nvPr>
        </p:nvSpPr>
        <p:spPr/>
        <p:txBody>
          <a:bodyPr/>
          <a:lstStyle/>
          <a:p>
            <a:fld id="{66BADBBE-D5BB-46B0-A90F-8DB20ECE163D}" type="slidenum">
              <a:rPr lang="en-IN" smtClean="0"/>
              <a:t>‹#›</a:t>
            </a:fld>
            <a:endParaRPr lang="en-IN"/>
          </a:p>
        </p:txBody>
      </p:sp>
    </p:spTree>
    <p:extLst>
      <p:ext uri="{BB962C8B-B14F-4D97-AF65-F5344CB8AC3E}">
        <p14:creationId xmlns:p14="http://schemas.microsoft.com/office/powerpoint/2010/main" val="36097119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2CE56-828F-24C0-70A1-FAFCD0F78B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4846C15A-6BA0-6A87-6AD3-59C2EC80C0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7B97579A-FECC-1E60-5CD8-97CC7F2C13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0C805D-FFBD-47A8-C7D9-FF9283D3C902}"/>
              </a:ext>
            </a:extLst>
          </p:cNvPr>
          <p:cNvSpPr>
            <a:spLocks noGrp="1"/>
          </p:cNvSpPr>
          <p:nvPr>
            <p:ph type="dt" sz="half" idx="10"/>
          </p:nvPr>
        </p:nvSpPr>
        <p:spPr/>
        <p:txBody>
          <a:bodyPr/>
          <a:lstStyle/>
          <a:p>
            <a:fld id="{C6BC9FA1-75CD-4804-835F-76D2EB99B5B7}" type="datetimeFigureOut">
              <a:rPr lang="en-IN" smtClean="0"/>
              <a:t>04-09-2025</a:t>
            </a:fld>
            <a:endParaRPr lang="en-IN"/>
          </a:p>
        </p:txBody>
      </p:sp>
      <p:sp>
        <p:nvSpPr>
          <p:cNvPr id="6" name="Footer Placeholder 5">
            <a:extLst>
              <a:ext uri="{FF2B5EF4-FFF2-40B4-BE49-F238E27FC236}">
                <a16:creationId xmlns:a16="http://schemas.microsoft.com/office/drawing/2014/main" id="{B231DDBE-D089-AED3-C78C-9E97E679890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98C9AEA-96EA-CF3E-9A06-EFBDCA959202}"/>
              </a:ext>
            </a:extLst>
          </p:cNvPr>
          <p:cNvSpPr>
            <a:spLocks noGrp="1"/>
          </p:cNvSpPr>
          <p:nvPr>
            <p:ph type="sldNum" sz="quarter" idx="12"/>
          </p:nvPr>
        </p:nvSpPr>
        <p:spPr/>
        <p:txBody>
          <a:bodyPr/>
          <a:lstStyle/>
          <a:p>
            <a:fld id="{66BADBBE-D5BB-46B0-A90F-8DB20ECE163D}" type="slidenum">
              <a:rPr lang="en-IN" smtClean="0"/>
              <a:t>‹#›</a:t>
            </a:fld>
            <a:endParaRPr lang="en-IN"/>
          </a:p>
        </p:txBody>
      </p:sp>
    </p:spTree>
    <p:extLst>
      <p:ext uri="{BB962C8B-B14F-4D97-AF65-F5344CB8AC3E}">
        <p14:creationId xmlns:p14="http://schemas.microsoft.com/office/powerpoint/2010/main" val="2432598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68DFA-A513-7140-3B0B-E28B7EC3386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AC79E7D-15A5-2DC7-9B6C-4F53B0075D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F92A147-70B1-063C-1F9C-065A224ECE10}"/>
              </a:ext>
            </a:extLst>
          </p:cNvPr>
          <p:cNvSpPr>
            <a:spLocks noGrp="1"/>
          </p:cNvSpPr>
          <p:nvPr>
            <p:ph type="dt" sz="half" idx="10"/>
          </p:nvPr>
        </p:nvSpPr>
        <p:spPr/>
        <p:txBody>
          <a:bodyPr/>
          <a:lstStyle/>
          <a:p>
            <a:fld id="{34FC3803-BEE6-4E5F-8122-08DFB9F80F80}" type="datetimeFigureOut">
              <a:rPr lang="en-IN" smtClean="0"/>
              <a:t>04-09-2025</a:t>
            </a:fld>
            <a:endParaRPr lang="en-IN"/>
          </a:p>
        </p:txBody>
      </p:sp>
      <p:sp>
        <p:nvSpPr>
          <p:cNvPr id="5" name="Footer Placeholder 4">
            <a:extLst>
              <a:ext uri="{FF2B5EF4-FFF2-40B4-BE49-F238E27FC236}">
                <a16:creationId xmlns:a16="http://schemas.microsoft.com/office/drawing/2014/main" id="{7F7B104D-78C7-071E-9D72-AFA467BCB66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446B6B3-79B2-CAFB-B91A-2299F4978932}"/>
              </a:ext>
            </a:extLst>
          </p:cNvPr>
          <p:cNvSpPr>
            <a:spLocks noGrp="1"/>
          </p:cNvSpPr>
          <p:nvPr>
            <p:ph type="sldNum" sz="quarter" idx="12"/>
          </p:nvPr>
        </p:nvSpPr>
        <p:spPr/>
        <p:txBody>
          <a:bodyPr/>
          <a:lstStyle/>
          <a:p>
            <a:fld id="{9A0FD093-888B-4C6B-8DD5-76C8E553544F}" type="slidenum">
              <a:rPr lang="en-IN" smtClean="0"/>
              <a:t>‹#›</a:t>
            </a:fld>
            <a:endParaRPr lang="en-IN"/>
          </a:p>
        </p:txBody>
      </p:sp>
      <p:sp>
        <p:nvSpPr>
          <p:cNvPr id="7" name="Rectangle 6">
            <a:extLst>
              <a:ext uri="{FF2B5EF4-FFF2-40B4-BE49-F238E27FC236}">
                <a16:creationId xmlns:a16="http://schemas.microsoft.com/office/drawing/2014/main" id="{44909E85-9DD6-B83A-7A5C-EC715ACC34DC}"/>
              </a:ext>
            </a:extLst>
          </p:cNvPr>
          <p:cNvSpPr/>
          <p:nvPr userDrawn="1"/>
        </p:nvSpPr>
        <p:spPr>
          <a:xfrm>
            <a:off x="231820" y="0"/>
            <a:ext cx="141667" cy="6858000"/>
          </a:xfrm>
          <a:prstGeom prst="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Rectangle 7">
            <a:extLst>
              <a:ext uri="{FF2B5EF4-FFF2-40B4-BE49-F238E27FC236}">
                <a16:creationId xmlns:a16="http://schemas.microsoft.com/office/drawing/2014/main" id="{79CB32E3-90CC-E8CD-76A7-ED3AE2B9870A}"/>
              </a:ext>
            </a:extLst>
          </p:cNvPr>
          <p:cNvSpPr/>
          <p:nvPr userDrawn="1"/>
        </p:nvSpPr>
        <p:spPr>
          <a:xfrm>
            <a:off x="373487" y="6443209"/>
            <a:ext cx="11684000" cy="159657"/>
          </a:xfrm>
          <a:prstGeom prst="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26728768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30216-F57F-8F6D-9F28-78587BBA58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815CCC70-17EA-8B98-A5CB-DC176C17B1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6156C1D7-61A0-4FE8-6BB6-A8A3D12AC1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122B13-4B58-07A8-FF74-D023EAF85B5E}"/>
              </a:ext>
            </a:extLst>
          </p:cNvPr>
          <p:cNvSpPr>
            <a:spLocks noGrp="1"/>
          </p:cNvSpPr>
          <p:nvPr>
            <p:ph type="dt" sz="half" idx="10"/>
          </p:nvPr>
        </p:nvSpPr>
        <p:spPr/>
        <p:txBody>
          <a:bodyPr/>
          <a:lstStyle/>
          <a:p>
            <a:fld id="{C6BC9FA1-75CD-4804-835F-76D2EB99B5B7}" type="datetimeFigureOut">
              <a:rPr lang="en-IN" smtClean="0"/>
              <a:t>04-09-2025</a:t>
            </a:fld>
            <a:endParaRPr lang="en-IN"/>
          </a:p>
        </p:txBody>
      </p:sp>
      <p:sp>
        <p:nvSpPr>
          <p:cNvPr id="6" name="Footer Placeholder 5">
            <a:extLst>
              <a:ext uri="{FF2B5EF4-FFF2-40B4-BE49-F238E27FC236}">
                <a16:creationId xmlns:a16="http://schemas.microsoft.com/office/drawing/2014/main" id="{0F397C41-8E54-B1F3-27BB-799BB4E8D0C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14B2879-E8AE-F0B4-7F9E-4691012543A9}"/>
              </a:ext>
            </a:extLst>
          </p:cNvPr>
          <p:cNvSpPr>
            <a:spLocks noGrp="1"/>
          </p:cNvSpPr>
          <p:nvPr>
            <p:ph type="sldNum" sz="quarter" idx="12"/>
          </p:nvPr>
        </p:nvSpPr>
        <p:spPr/>
        <p:txBody>
          <a:bodyPr/>
          <a:lstStyle/>
          <a:p>
            <a:fld id="{66BADBBE-D5BB-46B0-A90F-8DB20ECE163D}" type="slidenum">
              <a:rPr lang="en-IN" smtClean="0"/>
              <a:t>‹#›</a:t>
            </a:fld>
            <a:endParaRPr lang="en-IN"/>
          </a:p>
        </p:txBody>
      </p:sp>
    </p:spTree>
    <p:extLst>
      <p:ext uri="{BB962C8B-B14F-4D97-AF65-F5344CB8AC3E}">
        <p14:creationId xmlns:p14="http://schemas.microsoft.com/office/powerpoint/2010/main" val="20265588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9DD8D-3A26-F0FC-705C-5BDD266DC49E}"/>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148D1E1-1359-9F34-03B0-71B82B073D6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EBB9A3A-DE81-6BAB-9C5E-86EDAB4B426A}"/>
              </a:ext>
            </a:extLst>
          </p:cNvPr>
          <p:cNvSpPr>
            <a:spLocks noGrp="1"/>
          </p:cNvSpPr>
          <p:nvPr>
            <p:ph type="dt" sz="half" idx="10"/>
          </p:nvPr>
        </p:nvSpPr>
        <p:spPr/>
        <p:txBody>
          <a:bodyPr/>
          <a:lstStyle/>
          <a:p>
            <a:fld id="{C6BC9FA1-75CD-4804-835F-76D2EB99B5B7}" type="datetimeFigureOut">
              <a:rPr lang="en-IN" smtClean="0"/>
              <a:t>04-09-2025</a:t>
            </a:fld>
            <a:endParaRPr lang="en-IN"/>
          </a:p>
        </p:txBody>
      </p:sp>
      <p:sp>
        <p:nvSpPr>
          <p:cNvPr id="5" name="Footer Placeholder 4">
            <a:extLst>
              <a:ext uri="{FF2B5EF4-FFF2-40B4-BE49-F238E27FC236}">
                <a16:creationId xmlns:a16="http://schemas.microsoft.com/office/drawing/2014/main" id="{88D01CF3-B280-4AAF-B5D4-B8EF96E3CF2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C7B4612-EF53-D1E8-B2B1-5FDC871A77B4}"/>
              </a:ext>
            </a:extLst>
          </p:cNvPr>
          <p:cNvSpPr>
            <a:spLocks noGrp="1"/>
          </p:cNvSpPr>
          <p:nvPr>
            <p:ph type="sldNum" sz="quarter" idx="12"/>
          </p:nvPr>
        </p:nvSpPr>
        <p:spPr/>
        <p:txBody>
          <a:bodyPr/>
          <a:lstStyle/>
          <a:p>
            <a:fld id="{66BADBBE-D5BB-46B0-A90F-8DB20ECE163D}" type="slidenum">
              <a:rPr lang="en-IN" smtClean="0"/>
              <a:t>‹#›</a:t>
            </a:fld>
            <a:endParaRPr lang="en-IN"/>
          </a:p>
        </p:txBody>
      </p:sp>
    </p:spTree>
    <p:extLst>
      <p:ext uri="{BB962C8B-B14F-4D97-AF65-F5344CB8AC3E}">
        <p14:creationId xmlns:p14="http://schemas.microsoft.com/office/powerpoint/2010/main" val="21784902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31E38B5-D1DD-0496-CF71-806C576B33E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E1A9458-E1E5-B44A-82F9-5A53A7DAFC3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2C9E080-4725-628D-3E9A-F00D0EC2BA81}"/>
              </a:ext>
            </a:extLst>
          </p:cNvPr>
          <p:cNvSpPr>
            <a:spLocks noGrp="1"/>
          </p:cNvSpPr>
          <p:nvPr>
            <p:ph type="dt" sz="half" idx="10"/>
          </p:nvPr>
        </p:nvSpPr>
        <p:spPr/>
        <p:txBody>
          <a:bodyPr/>
          <a:lstStyle/>
          <a:p>
            <a:fld id="{C6BC9FA1-75CD-4804-835F-76D2EB99B5B7}" type="datetimeFigureOut">
              <a:rPr lang="en-IN" smtClean="0"/>
              <a:t>04-09-2025</a:t>
            </a:fld>
            <a:endParaRPr lang="en-IN"/>
          </a:p>
        </p:txBody>
      </p:sp>
      <p:sp>
        <p:nvSpPr>
          <p:cNvPr id="5" name="Footer Placeholder 4">
            <a:extLst>
              <a:ext uri="{FF2B5EF4-FFF2-40B4-BE49-F238E27FC236}">
                <a16:creationId xmlns:a16="http://schemas.microsoft.com/office/drawing/2014/main" id="{C9974E31-47B8-1C57-2DE1-6277AFE0F9D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F6B98B8-1176-BE96-462D-1E2AC01FDED4}"/>
              </a:ext>
            </a:extLst>
          </p:cNvPr>
          <p:cNvSpPr>
            <a:spLocks noGrp="1"/>
          </p:cNvSpPr>
          <p:nvPr>
            <p:ph type="sldNum" sz="quarter" idx="12"/>
          </p:nvPr>
        </p:nvSpPr>
        <p:spPr/>
        <p:txBody>
          <a:bodyPr/>
          <a:lstStyle/>
          <a:p>
            <a:fld id="{66BADBBE-D5BB-46B0-A90F-8DB20ECE163D}" type="slidenum">
              <a:rPr lang="en-IN" smtClean="0"/>
              <a:t>‹#›</a:t>
            </a:fld>
            <a:endParaRPr lang="en-IN"/>
          </a:p>
        </p:txBody>
      </p:sp>
    </p:spTree>
    <p:extLst>
      <p:ext uri="{BB962C8B-B14F-4D97-AF65-F5344CB8AC3E}">
        <p14:creationId xmlns:p14="http://schemas.microsoft.com/office/powerpoint/2010/main" val="2986869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F1AD9-4159-4B3C-9427-FC60A32C58D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0AB5D472-0F38-7556-01CB-9A59906CB0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2251B9-9751-4720-F07C-1706E063D5F1}"/>
              </a:ext>
            </a:extLst>
          </p:cNvPr>
          <p:cNvSpPr>
            <a:spLocks noGrp="1"/>
          </p:cNvSpPr>
          <p:nvPr>
            <p:ph type="dt" sz="half" idx="10"/>
          </p:nvPr>
        </p:nvSpPr>
        <p:spPr/>
        <p:txBody>
          <a:bodyPr/>
          <a:lstStyle/>
          <a:p>
            <a:fld id="{34FC3803-BEE6-4E5F-8122-08DFB9F80F80}" type="datetimeFigureOut">
              <a:rPr lang="en-IN" smtClean="0"/>
              <a:t>04-09-2025</a:t>
            </a:fld>
            <a:endParaRPr lang="en-IN"/>
          </a:p>
        </p:txBody>
      </p:sp>
      <p:sp>
        <p:nvSpPr>
          <p:cNvPr id="5" name="Footer Placeholder 4">
            <a:extLst>
              <a:ext uri="{FF2B5EF4-FFF2-40B4-BE49-F238E27FC236}">
                <a16:creationId xmlns:a16="http://schemas.microsoft.com/office/drawing/2014/main" id="{E590F48D-78D6-3C73-97F9-8861A09C9F8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E289328-D4B4-F9C2-6B48-9E51960F3366}"/>
              </a:ext>
            </a:extLst>
          </p:cNvPr>
          <p:cNvSpPr>
            <a:spLocks noGrp="1"/>
          </p:cNvSpPr>
          <p:nvPr>
            <p:ph type="sldNum" sz="quarter" idx="12"/>
          </p:nvPr>
        </p:nvSpPr>
        <p:spPr/>
        <p:txBody>
          <a:bodyPr/>
          <a:lstStyle/>
          <a:p>
            <a:fld id="{9A0FD093-888B-4C6B-8DD5-76C8E553544F}" type="slidenum">
              <a:rPr lang="en-IN" smtClean="0"/>
              <a:t>‹#›</a:t>
            </a:fld>
            <a:endParaRPr lang="en-IN"/>
          </a:p>
        </p:txBody>
      </p:sp>
    </p:spTree>
    <p:extLst>
      <p:ext uri="{BB962C8B-B14F-4D97-AF65-F5344CB8AC3E}">
        <p14:creationId xmlns:p14="http://schemas.microsoft.com/office/powerpoint/2010/main" val="4130870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AAD7A-5E59-F1BB-6883-F8B34342A3F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43A63E6-6702-8B92-E531-FA15B2A4F74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C613AA2D-CA1C-F786-9E02-A63670BA14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1620E1F3-50C9-4C82-13D9-804D6A5601AE}"/>
              </a:ext>
            </a:extLst>
          </p:cNvPr>
          <p:cNvSpPr>
            <a:spLocks noGrp="1"/>
          </p:cNvSpPr>
          <p:nvPr>
            <p:ph type="dt" sz="half" idx="10"/>
          </p:nvPr>
        </p:nvSpPr>
        <p:spPr/>
        <p:txBody>
          <a:bodyPr/>
          <a:lstStyle/>
          <a:p>
            <a:fld id="{34FC3803-BEE6-4E5F-8122-08DFB9F80F80}" type="datetimeFigureOut">
              <a:rPr lang="en-IN" smtClean="0"/>
              <a:t>04-09-2025</a:t>
            </a:fld>
            <a:endParaRPr lang="en-IN"/>
          </a:p>
        </p:txBody>
      </p:sp>
      <p:sp>
        <p:nvSpPr>
          <p:cNvPr id="6" name="Footer Placeholder 5">
            <a:extLst>
              <a:ext uri="{FF2B5EF4-FFF2-40B4-BE49-F238E27FC236}">
                <a16:creationId xmlns:a16="http://schemas.microsoft.com/office/drawing/2014/main" id="{DC64483C-B1BD-5BDE-D291-48E83D2F999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076912F-D974-F0FF-A9AA-AB84D8DB9139}"/>
              </a:ext>
            </a:extLst>
          </p:cNvPr>
          <p:cNvSpPr>
            <a:spLocks noGrp="1"/>
          </p:cNvSpPr>
          <p:nvPr>
            <p:ph type="sldNum" sz="quarter" idx="12"/>
          </p:nvPr>
        </p:nvSpPr>
        <p:spPr/>
        <p:txBody>
          <a:bodyPr/>
          <a:lstStyle/>
          <a:p>
            <a:fld id="{9A0FD093-888B-4C6B-8DD5-76C8E553544F}" type="slidenum">
              <a:rPr lang="en-IN" smtClean="0"/>
              <a:t>‹#›</a:t>
            </a:fld>
            <a:endParaRPr lang="en-IN"/>
          </a:p>
        </p:txBody>
      </p:sp>
    </p:spTree>
    <p:extLst>
      <p:ext uri="{BB962C8B-B14F-4D97-AF65-F5344CB8AC3E}">
        <p14:creationId xmlns:p14="http://schemas.microsoft.com/office/powerpoint/2010/main" val="1208717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3D30C-0A86-3480-CBBA-1DC697724665}"/>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294B586-DF09-83AF-7499-2AB4B45F00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A6FBC86-6DFC-884D-D461-461895E9DB2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36F59E08-3494-62CB-EBA0-1BA515A99B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D0D25A3-138B-A142-8885-2A4C3880B7F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68DCE729-81FD-9579-6EED-9F7484A97376}"/>
              </a:ext>
            </a:extLst>
          </p:cNvPr>
          <p:cNvSpPr>
            <a:spLocks noGrp="1"/>
          </p:cNvSpPr>
          <p:nvPr>
            <p:ph type="dt" sz="half" idx="10"/>
          </p:nvPr>
        </p:nvSpPr>
        <p:spPr/>
        <p:txBody>
          <a:bodyPr/>
          <a:lstStyle/>
          <a:p>
            <a:fld id="{34FC3803-BEE6-4E5F-8122-08DFB9F80F80}" type="datetimeFigureOut">
              <a:rPr lang="en-IN" smtClean="0"/>
              <a:t>04-09-2025</a:t>
            </a:fld>
            <a:endParaRPr lang="en-IN"/>
          </a:p>
        </p:txBody>
      </p:sp>
      <p:sp>
        <p:nvSpPr>
          <p:cNvPr id="8" name="Footer Placeholder 7">
            <a:extLst>
              <a:ext uri="{FF2B5EF4-FFF2-40B4-BE49-F238E27FC236}">
                <a16:creationId xmlns:a16="http://schemas.microsoft.com/office/drawing/2014/main" id="{EEF7F65F-25E9-6161-3C7A-86ACD63AA60D}"/>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170A174E-899A-1607-215C-00B97ECD0D31}"/>
              </a:ext>
            </a:extLst>
          </p:cNvPr>
          <p:cNvSpPr>
            <a:spLocks noGrp="1"/>
          </p:cNvSpPr>
          <p:nvPr>
            <p:ph type="sldNum" sz="quarter" idx="12"/>
          </p:nvPr>
        </p:nvSpPr>
        <p:spPr/>
        <p:txBody>
          <a:bodyPr/>
          <a:lstStyle/>
          <a:p>
            <a:fld id="{9A0FD093-888B-4C6B-8DD5-76C8E553544F}" type="slidenum">
              <a:rPr lang="en-IN" smtClean="0"/>
              <a:t>‹#›</a:t>
            </a:fld>
            <a:endParaRPr lang="en-IN"/>
          </a:p>
        </p:txBody>
      </p:sp>
    </p:spTree>
    <p:extLst>
      <p:ext uri="{BB962C8B-B14F-4D97-AF65-F5344CB8AC3E}">
        <p14:creationId xmlns:p14="http://schemas.microsoft.com/office/powerpoint/2010/main" val="292962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26806-D0A4-54DA-34D8-A8CA60DF678B}"/>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A463A12E-7F39-2738-3DAE-AAAE941C635C}"/>
              </a:ext>
            </a:extLst>
          </p:cNvPr>
          <p:cNvSpPr>
            <a:spLocks noGrp="1"/>
          </p:cNvSpPr>
          <p:nvPr>
            <p:ph type="dt" sz="half" idx="10"/>
          </p:nvPr>
        </p:nvSpPr>
        <p:spPr/>
        <p:txBody>
          <a:bodyPr/>
          <a:lstStyle/>
          <a:p>
            <a:fld id="{34FC3803-BEE6-4E5F-8122-08DFB9F80F80}" type="datetimeFigureOut">
              <a:rPr lang="en-IN" smtClean="0"/>
              <a:t>04-09-2025</a:t>
            </a:fld>
            <a:endParaRPr lang="en-IN"/>
          </a:p>
        </p:txBody>
      </p:sp>
      <p:sp>
        <p:nvSpPr>
          <p:cNvPr id="4" name="Footer Placeholder 3">
            <a:extLst>
              <a:ext uri="{FF2B5EF4-FFF2-40B4-BE49-F238E27FC236}">
                <a16:creationId xmlns:a16="http://schemas.microsoft.com/office/drawing/2014/main" id="{869A36F3-EA20-8C99-AF72-42B0F6E9E186}"/>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1DF1C25A-9BE8-E303-DDE1-24B07402CA52}"/>
              </a:ext>
            </a:extLst>
          </p:cNvPr>
          <p:cNvSpPr>
            <a:spLocks noGrp="1"/>
          </p:cNvSpPr>
          <p:nvPr>
            <p:ph type="sldNum" sz="quarter" idx="12"/>
          </p:nvPr>
        </p:nvSpPr>
        <p:spPr/>
        <p:txBody>
          <a:bodyPr/>
          <a:lstStyle/>
          <a:p>
            <a:fld id="{9A0FD093-888B-4C6B-8DD5-76C8E553544F}" type="slidenum">
              <a:rPr lang="en-IN" smtClean="0"/>
              <a:t>‹#›</a:t>
            </a:fld>
            <a:endParaRPr lang="en-IN"/>
          </a:p>
        </p:txBody>
      </p:sp>
    </p:spTree>
    <p:extLst>
      <p:ext uri="{BB962C8B-B14F-4D97-AF65-F5344CB8AC3E}">
        <p14:creationId xmlns:p14="http://schemas.microsoft.com/office/powerpoint/2010/main" val="2886997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C8D907-9192-6A76-1335-75CBD2198875}"/>
              </a:ext>
            </a:extLst>
          </p:cNvPr>
          <p:cNvSpPr>
            <a:spLocks noGrp="1"/>
          </p:cNvSpPr>
          <p:nvPr>
            <p:ph type="dt" sz="half" idx="10"/>
          </p:nvPr>
        </p:nvSpPr>
        <p:spPr/>
        <p:txBody>
          <a:bodyPr/>
          <a:lstStyle/>
          <a:p>
            <a:fld id="{34FC3803-BEE6-4E5F-8122-08DFB9F80F80}" type="datetimeFigureOut">
              <a:rPr lang="en-IN" smtClean="0"/>
              <a:t>04-09-2025</a:t>
            </a:fld>
            <a:endParaRPr lang="en-IN"/>
          </a:p>
        </p:txBody>
      </p:sp>
      <p:sp>
        <p:nvSpPr>
          <p:cNvPr id="3" name="Footer Placeholder 2">
            <a:extLst>
              <a:ext uri="{FF2B5EF4-FFF2-40B4-BE49-F238E27FC236}">
                <a16:creationId xmlns:a16="http://schemas.microsoft.com/office/drawing/2014/main" id="{A980D850-D764-CEB1-C1A8-DC4EAE73196E}"/>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C89B30CE-500A-E1B9-B922-99B220B19EAA}"/>
              </a:ext>
            </a:extLst>
          </p:cNvPr>
          <p:cNvSpPr>
            <a:spLocks noGrp="1"/>
          </p:cNvSpPr>
          <p:nvPr>
            <p:ph type="sldNum" sz="quarter" idx="12"/>
          </p:nvPr>
        </p:nvSpPr>
        <p:spPr/>
        <p:txBody>
          <a:bodyPr/>
          <a:lstStyle/>
          <a:p>
            <a:fld id="{9A0FD093-888B-4C6B-8DD5-76C8E553544F}" type="slidenum">
              <a:rPr lang="en-IN" smtClean="0"/>
              <a:t>‹#›</a:t>
            </a:fld>
            <a:endParaRPr lang="en-IN"/>
          </a:p>
        </p:txBody>
      </p:sp>
    </p:spTree>
    <p:extLst>
      <p:ext uri="{BB962C8B-B14F-4D97-AF65-F5344CB8AC3E}">
        <p14:creationId xmlns:p14="http://schemas.microsoft.com/office/powerpoint/2010/main" val="3123564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612DB-5BD1-5A24-2D93-FFBE51B87E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B7B8DB15-378F-4EBC-2D55-34EB2771FE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6FDD8F34-25A5-7682-8A98-7E3210FCB2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48E3A0-5F4A-34FB-D887-7B9821914D80}"/>
              </a:ext>
            </a:extLst>
          </p:cNvPr>
          <p:cNvSpPr>
            <a:spLocks noGrp="1"/>
          </p:cNvSpPr>
          <p:nvPr>
            <p:ph type="dt" sz="half" idx="10"/>
          </p:nvPr>
        </p:nvSpPr>
        <p:spPr/>
        <p:txBody>
          <a:bodyPr/>
          <a:lstStyle/>
          <a:p>
            <a:fld id="{34FC3803-BEE6-4E5F-8122-08DFB9F80F80}" type="datetimeFigureOut">
              <a:rPr lang="en-IN" smtClean="0"/>
              <a:t>04-09-2025</a:t>
            </a:fld>
            <a:endParaRPr lang="en-IN"/>
          </a:p>
        </p:txBody>
      </p:sp>
      <p:sp>
        <p:nvSpPr>
          <p:cNvPr id="6" name="Footer Placeholder 5">
            <a:extLst>
              <a:ext uri="{FF2B5EF4-FFF2-40B4-BE49-F238E27FC236}">
                <a16:creationId xmlns:a16="http://schemas.microsoft.com/office/drawing/2014/main" id="{4CAC695D-9E77-5436-B7FB-9824A7D7AFA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DF9EA77-7FBC-DD55-B656-1391BC7A709C}"/>
              </a:ext>
            </a:extLst>
          </p:cNvPr>
          <p:cNvSpPr>
            <a:spLocks noGrp="1"/>
          </p:cNvSpPr>
          <p:nvPr>
            <p:ph type="sldNum" sz="quarter" idx="12"/>
          </p:nvPr>
        </p:nvSpPr>
        <p:spPr/>
        <p:txBody>
          <a:bodyPr/>
          <a:lstStyle/>
          <a:p>
            <a:fld id="{9A0FD093-888B-4C6B-8DD5-76C8E553544F}" type="slidenum">
              <a:rPr lang="en-IN" smtClean="0"/>
              <a:t>‹#›</a:t>
            </a:fld>
            <a:endParaRPr lang="en-IN"/>
          </a:p>
        </p:txBody>
      </p:sp>
    </p:spTree>
    <p:extLst>
      <p:ext uri="{BB962C8B-B14F-4D97-AF65-F5344CB8AC3E}">
        <p14:creationId xmlns:p14="http://schemas.microsoft.com/office/powerpoint/2010/main" val="3047528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A4AE4-4768-5A21-4083-36172A848A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517B4A66-0F22-0355-9AF3-1B155E0553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A23A1C94-3E5F-CDFD-AB0A-541603924C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858678-EB5D-A8C9-89C7-7F553DFAA837}"/>
              </a:ext>
            </a:extLst>
          </p:cNvPr>
          <p:cNvSpPr>
            <a:spLocks noGrp="1"/>
          </p:cNvSpPr>
          <p:nvPr>
            <p:ph type="dt" sz="half" idx="10"/>
          </p:nvPr>
        </p:nvSpPr>
        <p:spPr/>
        <p:txBody>
          <a:bodyPr/>
          <a:lstStyle/>
          <a:p>
            <a:fld id="{34FC3803-BEE6-4E5F-8122-08DFB9F80F80}" type="datetimeFigureOut">
              <a:rPr lang="en-IN" smtClean="0"/>
              <a:t>04-09-2025</a:t>
            </a:fld>
            <a:endParaRPr lang="en-IN"/>
          </a:p>
        </p:txBody>
      </p:sp>
      <p:sp>
        <p:nvSpPr>
          <p:cNvPr id="6" name="Footer Placeholder 5">
            <a:extLst>
              <a:ext uri="{FF2B5EF4-FFF2-40B4-BE49-F238E27FC236}">
                <a16:creationId xmlns:a16="http://schemas.microsoft.com/office/drawing/2014/main" id="{C0F40680-F3A6-F43F-8DE0-6748D4E3346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BDAADAD-8DF0-1D72-7784-060C31F34CE4}"/>
              </a:ext>
            </a:extLst>
          </p:cNvPr>
          <p:cNvSpPr>
            <a:spLocks noGrp="1"/>
          </p:cNvSpPr>
          <p:nvPr>
            <p:ph type="sldNum" sz="quarter" idx="12"/>
          </p:nvPr>
        </p:nvSpPr>
        <p:spPr/>
        <p:txBody>
          <a:bodyPr/>
          <a:lstStyle/>
          <a:p>
            <a:fld id="{9A0FD093-888B-4C6B-8DD5-76C8E553544F}" type="slidenum">
              <a:rPr lang="en-IN" smtClean="0"/>
              <a:t>‹#›</a:t>
            </a:fld>
            <a:endParaRPr lang="en-IN"/>
          </a:p>
        </p:txBody>
      </p:sp>
    </p:spTree>
    <p:extLst>
      <p:ext uri="{BB962C8B-B14F-4D97-AF65-F5344CB8AC3E}">
        <p14:creationId xmlns:p14="http://schemas.microsoft.com/office/powerpoint/2010/main" val="2019776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6BE665-09FB-F4E4-2876-180C723694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2D44811-F4B1-BE29-4E83-92C4FE3C85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A283533-7BC8-2911-1517-71C04F6B71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FC3803-BEE6-4E5F-8122-08DFB9F80F80}" type="datetimeFigureOut">
              <a:rPr lang="en-IN" smtClean="0"/>
              <a:t>04-09-2025</a:t>
            </a:fld>
            <a:endParaRPr lang="en-IN"/>
          </a:p>
        </p:txBody>
      </p:sp>
      <p:sp>
        <p:nvSpPr>
          <p:cNvPr id="5" name="Footer Placeholder 4">
            <a:extLst>
              <a:ext uri="{FF2B5EF4-FFF2-40B4-BE49-F238E27FC236}">
                <a16:creationId xmlns:a16="http://schemas.microsoft.com/office/drawing/2014/main" id="{60601F3F-6622-B14F-9EC5-61192B4D77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5B74EB9A-F2CC-139A-F534-1900538964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0FD093-888B-4C6B-8DD5-76C8E553544F}" type="slidenum">
              <a:rPr lang="en-IN" smtClean="0"/>
              <a:t>‹#›</a:t>
            </a:fld>
            <a:endParaRPr lang="en-IN"/>
          </a:p>
        </p:txBody>
      </p:sp>
    </p:spTree>
    <p:extLst>
      <p:ext uri="{BB962C8B-B14F-4D97-AF65-F5344CB8AC3E}">
        <p14:creationId xmlns:p14="http://schemas.microsoft.com/office/powerpoint/2010/main" val="36373898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97A11D-8CE1-CC19-0535-538C9782ED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B31165B-F8EF-86A9-F555-1B2323EC88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150D343-41F9-4C2D-BCB0-B9DB74713A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BC9FA1-75CD-4804-835F-76D2EB99B5B7}" type="datetimeFigureOut">
              <a:rPr lang="en-IN" smtClean="0"/>
              <a:t>04-09-2025</a:t>
            </a:fld>
            <a:endParaRPr lang="en-IN"/>
          </a:p>
        </p:txBody>
      </p:sp>
      <p:sp>
        <p:nvSpPr>
          <p:cNvPr id="5" name="Footer Placeholder 4">
            <a:extLst>
              <a:ext uri="{FF2B5EF4-FFF2-40B4-BE49-F238E27FC236}">
                <a16:creationId xmlns:a16="http://schemas.microsoft.com/office/drawing/2014/main" id="{D740E000-06E7-8121-61DB-502182A36A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43C8E0D0-2681-0134-6843-E2E46175ED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BADBBE-D5BB-46B0-A90F-8DB20ECE163D}" type="slidenum">
              <a:rPr lang="en-IN" smtClean="0"/>
              <a:t>‹#›</a:t>
            </a:fld>
            <a:endParaRPr lang="en-IN"/>
          </a:p>
        </p:txBody>
      </p:sp>
    </p:spTree>
    <p:extLst>
      <p:ext uri="{BB962C8B-B14F-4D97-AF65-F5344CB8AC3E}">
        <p14:creationId xmlns:p14="http://schemas.microsoft.com/office/powerpoint/2010/main" val="916899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6B0A5-D609-EB50-52C1-E829B452BA24}"/>
              </a:ext>
            </a:extLst>
          </p:cNvPr>
          <p:cNvSpPr>
            <a:spLocks noGrp="1"/>
          </p:cNvSpPr>
          <p:nvPr>
            <p:ph type="ctrTitle"/>
          </p:nvPr>
        </p:nvSpPr>
        <p:spPr/>
        <p:txBody>
          <a:bodyPr>
            <a:normAutofit/>
          </a:bodyPr>
          <a:lstStyle/>
          <a:p>
            <a:r>
              <a:rPr lang="en-US" sz="4000" b="1" dirty="0"/>
              <a:t>Nutraceuticals, Dietary Supplements &amp; Functional Foods in India – Recent Developments</a:t>
            </a:r>
            <a:endParaRPr lang="en-IN" sz="4000" b="1" dirty="0"/>
          </a:p>
        </p:txBody>
      </p:sp>
      <p:sp>
        <p:nvSpPr>
          <p:cNvPr id="3" name="Subtitle 2">
            <a:extLst>
              <a:ext uri="{FF2B5EF4-FFF2-40B4-BE49-F238E27FC236}">
                <a16:creationId xmlns:a16="http://schemas.microsoft.com/office/drawing/2014/main" id="{4A80469C-9FA2-8A0E-1E51-A4E2C3B553F9}"/>
              </a:ext>
            </a:extLst>
          </p:cNvPr>
          <p:cNvSpPr>
            <a:spLocks noGrp="1"/>
          </p:cNvSpPr>
          <p:nvPr>
            <p:ph type="subTitle" idx="1"/>
          </p:nvPr>
        </p:nvSpPr>
        <p:spPr/>
        <p:txBody>
          <a:bodyPr/>
          <a:lstStyle/>
          <a:p>
            <a:endParaRPr lang="en-US" b="1" dirty="0"/>
          </a:p>
          <a:p>
            <a:r>
              <a:rPr lang="en-US" b="1" dirty="0"/>
              <a:t>Vandita Srivastava</a:t>
            </a:r>
          </a:p>
          <a:p>
            <a:r>
              <a:rPr lang="en-US" b="1" dirty="0"/>
              <a:t>4</a:t>
            </a:r>
            <a:r>
              <a:rPr lang="en-US" b="1" baseline="30000" dirty="0"/>
              <a:t>th</a:t>
            </a:r>
            <a:r>
              <a:rPr lang="en-US" b="1" dirty="0"/>
              <a:t> Sept. 2025</a:t>
            </a:r>
            <a:endParaRPr lang="en-IN" b="1" dirty="0"/>
          </a:p>
        </p:txBody>
      </p:sp>
      <p:sp>
        <p:nvSpPr>
          <p:cNvPr id="4" name="Rectangle 3">
            <a:extLst>
              <a:ext uri="{FF2B5EF4-FFF2-40B4-BE49-F238E27FC236}">
                <a16:creationId xmlns:a16="http://schemas.microsoft.com/office/drawing/2014/main" id="{4C354E59-A24D-3EBD-0D81-8EFF9ACB2FD4}"/>
              </a:ext>
            </a:extLst>
          </p:cNvPr>
          <p:cNvSpPr/>
          <p:nvPr/>
        </p:nvSpPr>
        <p:spPr>
          <a:xfrm>
            <a:off x="231820" y="0"/>
            <a:ext cx="141667" cy="6858000"/>
          </a:xfrm>
          <a:prstGeom prst="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12775517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DA099C-595B-ED05-4A06-16AD09E15754}"/>
            </a:ext>
          </a:extLst>
        </p:cNvPr>
        <p:cNvGrpSpPr/>
        <p:nvPr/>
      </p:nvGrpSpPr>
      <p:grpSpPr>
        <a:xfrm>
          <a:off x="0" y="0"/>
          <a:ext cx="0" cy="0"/>
          <a:chOff x="0" y="0"/>
          <a:chExt cx="0" cy="0"/>
        </a:xfrm>
      </p:grpSpPr>
      <p:graphicFrame>
        <p:nvGraphicFramePr>
          <p:cNvPr id="10" name="Content Placeholder 9">
            <a:extLst>
              <a:ext uri="{FF2B5EF4-FFF2-40B4-BE49-F238E27FC236}">
                <a16:creationId xmlns:a16="http://schemas.microsoft.com/office/drawing/2014/main" id="{D07DAD8A-A430-8C2B-9FC4-377A081A5126}"/>
              </a:ext>
            </a:extLst>
          </p:cNvPr>
          <p:cNvGraphicFramePr>
            <a:graphicFrameLocks noGrp="1"/>
          </p:cNvGraphicFramePr>
          <p:nvPr>
            <p:ph idx="1"/>
            <p:extLst>
              <p:ext uri="{D42A27DB-BD31-4B8C-83A1-F6EECF244321}">
                <p14:modId xmlns:p14="http://schemas.microsoft.com/office/powerpoint/2010/main" val="3020805787"/>
              </p:ext>
            </p:extLst>
          </p:nvPr>
        </p:nvGraphicFramePr>
        <p:xfrm>
          <a:off x="635895" y="301692"/>
          <a:ext cx="10920209" cy="5781933"/>
        </p:xfrm>
        <a:graphic>
          <a:graphicData uri="http://schemas.openxmlformats.org/drawingml/2006/table">
            <a:tbl>
              <a:tblPr>
                <a:tableStyleId>{5C22544A-7EE6-4342-B048-85BDC9FD1C3A}</a:tableStyleId>
              </a:tblPr>
              <a:tblGrid>
                <a:gridCol w="1318476">
                  <a:extLst>
                    <a:ext uri="{9D8B030D-6E8A-4147-A177-3AD203B41FA5}">
                      <a16:colId xmlns:a16="http://schemas.microsoft.com/office/drawing/2014/main" val="1228159276"/>
                    </a:ext>
                  </a:extLst>
                </a:gridCol>
                <a:gridCol w="1744549">
                  <a:extLst>
                    <a:ext uri="{9D8B030D-6E8A-4147-A177-3AD203B41FA5}">
                      <a16:colId xmlns:a16="http://schemas.microsoft.com/office/drawing/2014/main" val="3087532255"/>
                    </a:ext>
                  </a:extLst>
                </a:gridCol>
                <a:gridCol w="2160967">
                  <a:extLst>
                    <a:ext uri="{9D8B030D-6E8A-4147-A177-3AD203B41FA5}">
                      <a16:colId xmlns:a16="http://schemas.microsoft.com/office/drawing/2014/main" val="2846711973"/>
                    </a:ext>
                  </a:extLst>
                </a:gridCol>
                <a:gridCol w="2047741">
                  <a:extLst>
                    <a:ext uri="{9D8B030D-6E8A-4147-A177-3AD203B41FA5}">
                      <a16:colId xmlns:a16="http://schemas.microsoft.com/office/drawing/2014/main" val="1083605439"/>
                    </a:ext>
                  </a:extLst>
                </a:gridCol>
                <a:gridCol w="1635617">
                  <a:extLst>
                    <a:ext uri="{9D8B030D-6E8A-4147-A177-3AD203B41FA5}">
                      <a16:colId xmlns:a16="http://schemas.microsoft.com/office/drawing/2014/main" val="3847001363"/>
                    </a:ext>
                  </a:extLst>
                </a:gridCol>
                <a:gridCol w="2012859">
                  <a:extLst>
                    <a:ext uri="{9D8B030D-6E8A-4147-A177-3AD203B41FA5}">
                      <a16:colId xmlns:a16="http://schemas.microsoft.com/office/drawing/2014/main" val="2902649122"/>
                    </a:ext>
                  </a:extLst>
                </a:gridCol>
              </a:tblGrid>
              <a:tr h="1187461">
                <a:tc>
                  <a:txBody>
                    <a:bodyPr/>
                    <a:lstStyle/>
                    <a:p>
                      <a:pPr algn="ctr" fontAlgn="ctr">
                        <a:buNone/>
                      </a:pPr>
                      <a:r>
                        <a:rPr lang="en-IN" sz="1800" b="1" u="none" strike="noStrike" dirty="0">
                          <a:effectLst/>
                        </a:rPr>
                        <a:t>Aspect</a:t>
                      </a:r>
                      <a:endParaRPr lang="en-IN"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ctr" fontAlgn="ctr">
                        <a:buNone/>
                      </a:pPr>
                      <a:r>
                        <a:rPr lang="en-IN" sz="1800" b="1" u="none" strike="noStrike" dirty="0">
                          <a:effectLst/>
                        </a:rPr>
                        <a:t>2016 Regulations</a:t>
                      </a:r>
                      <a:endParaRPr lang="en-IN"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ctr" fontAlgn="ctr">
                        <a:buNone/>
                      </a:pPr>
                      <a:r>
                        <a:rPr lang="en-US" sz="1800" b="1" u="none" strike="noStrike" dirty="0">
                          <a:effectLst/>
                        </a:rPr>
                        <a:t>2022 Draft (</a:t>
                      </a:r>
                      <a:r>
                        <a:rPr lang="en-US" sz="1800" b="1" u="none" strike="noStrike" dirty="0" err="1">
                          <a:effectLst/>
                        </a:rPr>
                        <a:t>Operationalised</a:t>
                      </a:r>
                      <a:r>
                        <a:rPr lang="en-US" sz="1800" b="1" u="none" strike="noStrike" dirty="0">
                          <a:effectLst/>
                        </a:rPr>
                        <a:t> by FSSAI directions)</a:t>
                      </a:r>
                      <a:endParaRPr lang="en-US"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ctr" fontAlgn="ctr">
                        <a:buNone/>
                      </a:pPr>
                      <a:r>
                        <a:rPr lang="en-IN" sz="1800" b="1" u="none" strike="noStrike" dirty="0">
                          <a:effectLst/>
                        </a:rPr>
                        <a:t>2024 Transitional Phase</a:t>
                      </a:r>
                      <a:endParaRPr lang="en-IN"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ctr" fontAlgn="ctr">
                        <a:buNone/>
                      </a:pPr>
                      <a:r>
                        <a:rPr lang="en-IN" sz="1800" b="1" u="none" strike="noStrike" dirty="0">
                          <a:effectLst/>
                        </a:rPr>
                        <a:t>2025 Current Regime</a:t>
                      </a:r>
                      <a:endParaRPr lang="en-IN"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ctr" fontAlgn="ctr">
                        <a:buNone/>
                      </a:pPr>
                      <a:r>
                        <a:rPr lang="en-IN" sz="1800" b="1" u="none" strike="noStrike" dirty="0">
                          <a:effectLst/>
                        </a:rPr>
                        <a:t>Shift/Trend</a:t>
                      </a:r>
                      <a:endParaRPr lang="en-IN" sz="1800" b="1" i="0" u="none" strike="noStrike" dirty="0">
                        <a:solidFill>
                          <a:srgbClr val="000000"/>
                        </a:solidFill>
                        <a:effectLst/>
                        <a:latin typeface="Calibri" panose="020F0502020204030204" pitchFamily="34" charset="0"/>
                      </a:endParaRPr>
                    </a:p>
                  </a:txBody>
                  <a:tcPr marL="3509" marR="3509" marT="3509" marB="0" anchor="ctr"/>
                </a:tc>
                <a:extLst>
                  <a:ext uri="{0D108BD9-81ED-4DB2-BD59-A6C34878D82A}">
                    <a16:rowId xmlns:a16="http://schemas.microsoft.com/office/drawing/2014/main" val="848175550"/>
                  </a:ext>
                </a:extLst>
              </a:tr>
              <a:tr h="1187461">
                <a:tc>
                  <a:txBody>
                    <a:bodyPr/>
                    <a:lstStyle/>
                    <a:p>
                      <a:pPr algn="l" fontAlgn="ctr">
                        <a:buNone/>
                      </a:pPr>
                      <a:r>
                        <a:rPr lang="en-IN" sz="1800" u="none" strike="noStrike">
                          <a:effectLst/>
                        </a:rPr>
                        <a:t>Enforcement</a:t>
                      </a:r>
                      <a:endParaRPr lang="en-IN" sz="1800" b="1"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IN" sz="1800" u="none" strike="noStrike">
                          <a:effectLst/>
                        </a:rPr>
                        <a:t>Lenient early phase</a:t>
                      </a:r>
                      <a:endParaRPr lang="en-IN"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a:effectLst/>
                        </a:rPr>
                        <a:t>Proactive – compliance deadlines in directions</a:t>
                      </a:r>
                      <a:endParaRPr lang="en-US"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a:effectLst/>
                        </a:rPr>
                        <a:t>2024: regular notices, seizures, stricter ad monitoring; more product recalls</a:t>
                      </a:r>
                      <a:endParaRPr lang="en-US"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a:effectLst/>
                        </a:rPr>
                        <a:t>Active policing; penalties for false claims, ASCI tie-up formalised</a:t>
                      </a:r>
                      <a:endParaRPr lang="en-US"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dirty="0">
                          <a:effectLst/>
                        </a:rPr>
                        <a:t>From soft to proactive to strict to aggressive</a:t>
                      </a:r>
                      <a:endParaRPr lang="en-US" sz="1800" b="0" i="0" u="none" strike="noStrike" dirty="0">
                        <a:solidFill>
                          <a:srgbClr val="000000"/>
                        </a:solidFill>
                        <a:effectLst/>
                        <a:latin typeface="Calibri" panose="020F0502020204030204" pitchFamily="34" charset="0"/>
                      </a:endParaRPr>
                    </a:p>
                  </a:txBody>
                  <a:tcPr marL="3509" marR="3509" marT="3509" marB="0" anchor="ctr"/>
                </a:tc>
                <a:extLst>
                  <a:ext uri="{0D108BD9-81ED-4DB2-BD59-A6C34878D82A}">
                    <a16:rowId xmlns:a16="http://schemas.microsoft.com/office/drawing/2014/main" val="2898293792"/>
                  </a:ext>
                </a:extLst>
              </a:tr>
              <a:tr h="1483262">
                <a:tc>
                  <a:txBody>
                    <a:bodyPr/>
                    <a:lstStyle/>
                    <a:p>
                      <a:pPr algn="l" fontAlgn="ctr">
                        <a:buNone/>
                      </a:pPr>
                      <a:r>
                        <a:rPr lang="en-IN" sz="1800" u="none" strike="noStrike">
                          <a:effectLst/>
                        </a:rPr>
                        <a:t>Regulatory Certainty</a:t>
                      </a:r>
                      <a:endParaRPr lang="en-IN" sz="1800" b="1"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IN" sz="1800" u="none" strike="noStrike">
                          <a:effectLst/>
                        </a:rPr>
                        <a:t>Static framework</a:t>
                      </a:r>
                      <a:endParaRPr lang="en-IN"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IN" sz="1800" u="none" strike="noStrike" dirty="0">
                          <a:effectLst/>
                        </a:rPr>
                        <a:t>Transitional / hybrid regime</a:t>
                      </a:r>
                      <a:endParaRPr lang="en-IN" sz="1800" b="0"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a:effectLst/>
                        </a:rPr>
                        <a:t>Unsettled (coexistence of 2016 text, 2022 draft, and re-operationalisation orders)</a:t>
                      </a:r>
                      <a:endParaRPr lang="en-US"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a:effectLst/>
                        </a:rPr>
                        <a:t>Dynamic “living” system; frequent amendments; active surv </a:t>
                      </a:r>
                      <a:endParaRPr lang="en-US"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b">
                        <a:buNone/>
                      </a:pPr>
                      <a:r>
                        <a:rPr lang="en-US" dirty="0"/>
                        <a:t>From static to hybrid to evolving to adaptive</a:t>
                      </a:r>
                      <a:endParaRPr lang="en-IN" sz="1800" b="0" i="0" u="none" strike="noStrike" dirty="0">
                        <a:solidFill>
                          <a:srgbClr val="000000"/>
                        </a:solidFill>
                        <a:effectLst/>
                        <a:latin typeface="Calibri" panose="020F0502020204030204" pitchFamily="34" charset="0"/>
                      </a:endParaRPr>
                    </a:p>
                  </a:txBody>
                  <a:tcPr marL="3509" marR="3509" marT="3509" marB="0" anchor="b"/>
                </a:tc>
                <a:extLst>
                  <a:ext uri="{0D108BD9-81ED-4DB2-BD59-A6C34878D82A}">
                    <a16:rowId xmlns:a16="http://schemas.microsoft.com/office/drawing/2014/main" val="1705448227"/>
                  </a:ext>
                </a:extLst>
              </a:tr>
              <a:tr h="1483262">
                <a:tc>
                  <a:txBody>
                    <a:bodyPr/>
                    <a:lstStyle/>
                    <a:p>
                      <a:pPr>
                        <a:buNone/>
                      </a:pPr>
                      <a:r>
                        <a:rPr lang="en-IN" b="0" dirty="0"/>
                        <a:t>Innovation &amp; R&amp;D (Bio B3 Policy link)</a:t>
                      </a:r>
                    </a:p>
                  </a:txBody>
                  <a:tcPr anchor="ctr"/>
                </a:tc>
                <a:tc>
                  <a:txBody>
                    <a:bodyPr/>
                    <a:lstStyle/>
                    <a:p>
                      <a:pPr algn="l" fontAlgn="ctr">
                        <a:buNone/>
                      </a:pPr>
                      <a:r>
                        <a:rPr lang="en-US" dirty="0"/>
                        <a:t>Not explicitly connected; innovation mainly industry-led</a:t>
                      </a:r>
                      <a:endParaRPr lang="en-IN" sz="1800" b="0" i="0" u="none" strike="noStrike" dirty="0">
                        <a:solidFill>
                          <a:srgbClr val="000000"/>
                        </a:solidFill>
                        <a:effectLst/>
                        <a:latin typeface="Calibri" panose="020F0502020204030204" pitchFamily="34" charset="0"/>
                      </a:endParaRPr>
                    </a:p>
                  </a:txBody>
                  <a:tcPr marL="3509" marR="3509" marT="3509"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IN" dirty="0"/>
                        <a:t>DBT/BIRAC begins supporting biotech-driven nutraceutical R&amp;D (probiotics, nano-formulations, waste valorisation)</a:t>
                      </a:r>
                      <a:endParaRPr lang="en-IN" sz="1800" b="0" i="0" u="none" strike="noStrike" dirty="0">
                        <a:solidFill>
                          <a:srgbClr val="000000"/>
                        </a:solidFill>
                        <a:effectLst/>
                        <a:latin typeface="Calibri" panose="020F0502020204030204" pitchFamily="34" charset="0"/>
                      </a:endParaRPr>
                    </a:p>
                    <a:p>
                      <a:pPr algn="l" fontAlgn="ctr">
                        <a:buNone/>
                      </a:pPr>
                      <a:endParaRPr lang="en-IN" sz="1800" b="0"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dirty="0"/>
                        <a:t>Bio B3 (2022–2024) boosts translational research funding; more startups in bio-manufacturing for nutraceuticals</a:t>
                      </a:r>
                      <a:endParaRPr lang="en-US" sz="1800" b="0"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IN" dirty="0"/>
                        <a:t>Bio B3 + FSSAI now function in tandem: Bio B3 = </a:t>
                      </a:r>
                      <a:r>
                        <a:rPr lang="en-IN" b="1" dirty="0"/>
                        <a:t>innovation push</a:t>
                      </a:r>
                      <a:r>
                        <a:rPr lang="en-IN" dirty="0"/>
                        <a:t>, FSSAI = </a:t>
                      </a:r>
                      <a:r>
                        <a:rPr lang="en-IN" b="1" dirty="0"/>
                        <a:t>regulatory filter</a:t>
                      </a:r>
                      <a:endParaRPr lang="en-US" sz="1800" b="0"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b">
                        <a:buNone/>
                      </a:pPr>
                      <a:r>
                        <a:rPr lang="en-US" dirty="0"/>
                        <a:t>From disconnected to complementary to integrated ecosystem</a:t>
                      </a:r>
                      <a:endParaRPr lang="en-IN" sz="1800" b="0" i="0" u="none" strike="noStrike" dirty="0">
                        <a:solidFill>
                          <a:srgbClr val="000000"/>
                        </a:solidFill>
                        <a:effectLst/>
                        <a:latin typeface="Calibri" panose="020F0502020204030204" pitchFamily="34" charset="0"/>
                      </a:endParaRPr>
                    </a:p>
                  </a:txBody>
                  <a:tcPr marL="3509" marR="3509" marT="3509" marB="0" anchor="b"/>
                </a:tc>
                <a:extLst>
                  <a:ext uri="{0D108BD9-81ED-4DB2-BD59-A6C34878D82A}">
                    <a16:rowId xmlns:a16="http://schemas.microsoft.com/office/drawing/2014/main" val="2336478642"/>
                  </a:ext>
                </a:extLst>
              </a:tr>
            </a:tbl>
          </a:graphicData>
        </a:graphic>
      </p:graphicFrame>
    </p:spTree>
    <p:extLst>
      <p:ext uri="{BB962C8B-B14F-4D97-AF65-F5344CB8AC3E}">
        <p14:creationId xmlns:p14="http://schemas.microsoft.com/office/powerpoint/2010/main" val="750559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8C811-6CE0-B05A-F133-EF3386808720}"/>
              </a:ext>
            </a:extLst>
          </p:cNvPr>
          <p:cNvSpPr>
            <a:spLocks noGrp="1"/>
          </p:cNvSpPr>
          <p:nvPr>
            <p:ph type="title"/>
          </p:nvPr>
        </p:nvSpPr>
        <p:spPr/>
        <p:txBody>
          <a:bodyPr>
            <a:normAutofit/>
          </a:bodyPr>
          <a:lstStyle/>
          <a:p>
            <a:r>
              <a:rPr lang="en-US" sz="3200" b="1" dirty="0"/>
              <a:t>Research Activity in India has Intensified &amp; Diversified</a:t>
            </a:r>
            <a:endParaRPr lang="en-IN" sz="3200" b="1" dirty="0"/>
          </a:p>
        </p:txBody>
      </p:sp>
      <p:sp>
        <p:nvSpPr>
          <p:cNvPr id="3" name="Content Placeholder 2">
            <a:extLst>
              <a:ext uri="{FF2B5EF4-FFF2-40B4-BE49-F238E27FC236}">
                <a16:creationId xmlns:a16="http://schemas.microsoft.com/office/drawing/2014/main" id="{146305EE-109E-B57D-2D69-6C56A212D148}"/>
              </a:ext>
            </a:extLst>
          </p:cNvPr>
          <p:cNvSpPr>
            <a:spLocks noGrp="1"/>
          </p:cNvSpPr>
          <p:nvPr>
            <p:ph idx="1"/>
          </p:nvPr>
        </p:nvSpPr>
        <p:spPr/>
        <p:txBody>
          <a:bodyPr/>
          <a:lstStyle/>
          <a:p>
            <a:pPr marL="0" indent="0">
              <a:buNone/>
            </a:pPr>
            <a:r>
              <a:rPr lang="en-US" dirty="0"/>
              <a:t>Research in India has moved from being narrow and descriptive to broad, multi-disciplinary, and translational. </a:t>
            </a:r>
          </a:p>
          <a:p>
            <a:pPr marL="0" indent="0">
              <a:buNone/>
            </a:pPr>
            <a:r>
              <a:rPr lang="en-US" dirty="0"/>
              <a:t>It spans :</a:t>
            </a:r>
          </a:p>
          <a:p>
            <a:r>
              <a:rPr lang="en-US" dirty="0"/>
              <a:t>	Basic Sciences (Omics, Bioavailability, Authentication), </a:t>
            </a:r>
          </a:p>
          <a:p>
            <a:r>
              <a:rPr lang="en-US" dirty="0"/>
              <a:t>	Applied Research (Formulation &amp; Fortification), &amp; </a:t>
            </a:r>
          </a:p>
          <a:p>
            <a:r>
              <a:rPr lang="en-US" dirty="0"/>
              <a:t>	Clinical Validation (RCTs, Safety/Toxicology Studies). </a:t>
            </a:r>
          </a:p>
          <a:p>
            <a:pPr marL="0" indent="0">
              <a:buNone/>
            </a:pPr>
            <a:endParaRPr lang="en-US" dirty="0"/>
          </a:p>
          <a:p>
            <a:pPr marL="0" indent="0">
              <a:buNone/>
            </a:pPr>
            <a:r>
              <a:rPr lang="en-US" dirty="0"/>
              <a:t>This diversification is not just academic — it is directly feeding into regulatory frameworks, consumer trust, and market competitiveness.</a:t>
            </a:r>
            <a:endParaRPr lang="en-IN" dirty="0"/>
          </a:p>
        </p:txBody>
      </p:sp>
    </p:spTree>
    <p:extLst>
      <p:ext uri="{BB962C8B-B14F-4D97-AF65-F5344CB8AC3E}">
        <p14:creationId xmlns:p14="http://schemas.microsoft.com/office/powerpoint/2010/main" val="39342761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25EACE-349C-095C-5525-4D10A6C76C73}"/>
            </a:ext>
          </a:extLst>
        </p:cNvPr>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E3E1BD8E-B06E-5516-14A8-0E1D3EA598D6}"/>
              </a:ext>
            </a:extLst>
          </p:cNvPr>
          <p:cNvGraphicFramePr>
            <a:graphicFrameLocks noGrp="1"/>
          </p:cNvGraphicFramePr>
          <p:nvPr>
            <p:ph idx="1"/>
            <p:extLst>
              <p:ext uri="{D42A27DB-BD31-4B8C-83A1-F6EECF244321}">
                <p14:modId xmlns:p14="http://schemas.microsoft.com/office/powerpoint/2010/main" val="1450889333"/>
              </p:ext>
            </p:extLst>
          </p:nvPr>
        </p:nvGraphicFramePr>
        <p:xfrm>
          <a:off x="1211687" y="1508941"/>
          <a:ext cx="10515600" cy="4524048"/>
        </p:xfrm>
        <a:graphic>
          <a:graphicData uri="http://schemas.openxmlformats.org/drawingml/2006/table">
            <a:tbl>
              <a:tblPr/>
              <a:tblGrid>
                <a:gridCol w="1969395">
                  <a:extLst>
                    <a:ext uri="{9D8B030D-6E8A-4147-A177-3AD203B41FA5}">
                      <a16:colId xmlns:a16="http://schemas.microsoft.com/office/drawing/2014/main" val="1060784846"/>
                    </a:ext>
                  </a:extLst>
                </a:gridCol>
                <a:gridCol w="4803820">
                  <a:extLst>
                    <a:ext uri="{9D8B030D-6E8A-4147-A177-3AD203B41FA5}">
                      <a16:colId xmlns:a16="http://schemas.microsoft.com/office/drawing/2014/main" val="2905729966"/>
                    </a:ext>
                  </a:extLst>
                </a:gridCol>
                <a:gridCol w="3742385">
                  <a:extLst>
                    <a:ext uri="{9D8B030D-6E8A-4147-A177-3AD203B41FA5}">
                      <a16:colId xmlns:a16="http://schemas.microsoft.com/office/drawing/2014/main" val="2886947475"/>
                    </a:ext>
                  </a:extLst>
                </a:gridCol>
              </a:tblGrid>
              <a:tr h="134925">
                <a:tc>
                  <a:txBody>
                    <a:bodyPr/>
                    <a:lstStyle/>
                    <a:p>
                      <a:pPr>
                        <a:buNone/>
                      </a:pPr>
                      <a:r>
                        <a:rPr lang="en-IN" sz="1600" b="1"/>
                        <a:t>Theme</a:t>
                      </a:r>
                      <a:endParaRPr lang="en-IN" sz="1600"/>
                    </a:p>
                  </a:txBody>
                  <a:tcPr marL="33731" marR="33731" marT="16866" marB="16866" anchor="ctr">
                    <a:lnL>
                      <a:noFill/>
                    </a:lnL>
                    <a:lnR>
                      <a:noFill/>
                    </a:lnR>
                    <a:lnT>
                      <a:noFill/>
                    </a:lnT>
                    <a:lnB>
                      <a:noFill/>
                    </a:lnB>
                    <a:noFill/>
                  </a:tcPr>
                </a:tc>
                <a:tc>
                  <a:txBody>
                    <a:bodyPr/>
                    <a:lstStyle/>
                    <a:p>
                      <a:pPr>
                        <a:buNone/>
                      </a:pPr>
                      <a:r>
                        <a:rPr lang="en-IN" sz="1600" b="1"/>
                        <a:t>Details</a:t>
                      </a:r>
                      <a:endParaRPr lang="en-IN" sz="1600"/>
                    </a:p>
                  </a:txBody>
                  <a:tcPr marL="33731" marR="33731" marT="16866" marB="16866" anchor="ctr">
                    <a:lnL>
                      <a:noFill/>
                    </a:lnL>
                    <a:lnR>
                      <a:noFill/>
                    </a:lnR>
                    <a:lnT>
                      <a:noFill/>
                    </a:lnT>
                    <a:lnB>
                      <a:noFill/>
                    </a:lnB>
                    <a:noFill/>
                  </a:tcPr>
                </a:tc>
                <a:tc>
                  <a:txBody>
                    <a:bodyPr/>
                    <a:lstStyle/>
                    <a:p>
                      <a:pPr>
                        <a:buNone/>
                      </a:pPr>
                      <a:r>
                        <a:rPr lang="en-IN" sz="1600" b="1"/>
                        <a:t>Companies / Institutes</a:t>
                      </a:r>
                      <a:endParaRPr lang="en-IN" sz="1600"/>
                    </a:p>
                  </a:txBody>
                  <a:tcPr marL="33731" marR="33731" marT="16866" marB="16866" anchor="ctr">
                    <a:lnL>
                      <a:noFill/>
                    </a:lnL>
                    <a:lnR>
                      <a:noFill/>
                    </a:lnR>
                    <a:lnT>
                      <a:noFill/>
                    </a:lnT>
                    <a:lnB>
                      <a:noFill/>
                    </a:lnB>
                    <a:noFill/>
                  </a:tcPr>
                </a:tc>
                <a:extLst>
                  <a:ext uri="{0D108BD9-81ED-4DB2-BD59-A6C34878D82A}">
                    <a16:rowId xmlns:a16="http://schemas.microsoft.com/office/drawing/2014/main" val="542678747"/>
                  </a:ext>
                </a:extLst>
              </a:tr>
              <a:tr h="539701">
                <a:tc>
                  <a:txBody>
                    <a:bodyPr/>
                    <a:lstStyle/>
                    <a:p>
                      <a:pPr>
                        <a:buNone/>
                      </a:pPr>
                      <a:r>
                        <a:rPr lang="en-US" sz="1600" b="1" dirty="0"/>
                        <a:t>1. Volume &amp; Breadth of Research</a:t>
                      </a:r>
                      <a:endParaRPr lang="en-US" sz="1600" dirty="0"/>
                    </a:p>
                  </a:txBody>
                  <a:tcPr marL="33731" marR="33731" marT="16866" marB="16866" anchor="ctr">
                    <a:lnL>
                      <a:noFill/>
                    </a:lnL>
                    <a:lnR>
                      <a:noFill/>
                    </a:lnR>
                    <a:lnT>
                      <a:noFill/>
                    </a:lnT>
                    <a:lnB>
                      <a:noFill/>
                    </a:lnB>
                    <a:noFill/>
                  </a:tcPr>
                </a:tc>
                <a:tc>
                  <a:txBody>
                    <a:bodyPr/>
                    <a:lstStyle/>
                    <a:p>
                      <a:pPr>
                        <a:buNone/>
                      </a:pPr>
                      <a:r>
                        <a:rPr lang="en-IN" sz="1600"/>
                        <a:t>Steady rise in CTRI-registered trials (curcumin, probiotics, micronutrient blends); publications across nutrition, pharmaceutics, biotech, clinical medicine.</a:t>
                      </a:r>
                    </a:p>
                  </a:txBody>
                  <a:tcPr marL="33731" marR="33731" marT="16866" marB="16866" anchor="ctr">
                    <a:lnL>
                      <a:noFill/>
                    </a:lnL>
                    <a:lnR>
                      <a:noFill/>
                    </a:lnR>
                    <a:lnT>
                      <a:noFill/>
                    </a:lnT>
                    <a:lnB>
                      <a:noFill/>
                    </a:lnB>
                    <a:noFill/>
                  </a:tcPr>
                </a:tc>
                <a:tc>
                  <a:txBody>
                    <a:bodyPr/>
                    <a:lstStyle/>
                    <a:p>
                      <a:pPr>
                        <a:buNone/>
                      </a:pPr>
                      <a:r>
                        <a:rPr lang="en-IN" sz="1600" b="1"/>
                        <a:t>AIIMS, Apollo Hospitals, NIN Hyderabad, Sun Pharma Wellness, Sami-Sabinsa</a:t>
                      </a:r>
                      <a:endParaRPr lang="en-IN" sz="1600"/>
                    </a:p>
                  </a:txBody>
                  <a:tcPr marL="33731" marR="33731" marT="16866" marB="16866" anchor="ctr">
                    <a:lnL>
                      <a:noFill/>
                    </a:lnL>
                    <a:lnR>
                      <a:noFill/>
                    </a:lnR>
                    <a:lnT>
                      <a:noFill/>
                    </a:lnT>
                    <a:lnB>
                      <a:noFill/>
                    </a:lnB>
                    <a:noFill/>
                  </a:tcPr>
                </a:tc>
                <a:extLst>
                  <a:ext uri="{0D108BD9-81ED-4DB2-BD59-A6C34878D82A}">
                    <a16:rowId xmlns:a16="http://schemas.microsoft.com/office/drawing/2014/main" val="4097710855"/>
                  </a:ext>
                </a:extLst>
              </a:tr>
              <a:tr h="1146864">
                <a:tc>
                  <a:txBody>
                    <a:bodyPr/>
                    <a:lstStyle/>
                    <a:p>
                      <a:pPr>
                        <a:buNone/>
                      </a:pPr>
                      <a:r>
                        <a:rPr lang="en-US" sz="1600" b="1" dirty="0"/>
                        <a:t>2. Diversification into New Themes</a:t>
                      </a:r>
                      <a:endParaRPr lang="en-US" sz="1600" dirty="0"/>
                    </a:p>
                  </a:txBody>
                  <a:tcPr marL="33731" marR="33731" marT="16866" marB="16866" anchor="ctr">
                    <a:lnL>
                      <a:noFill/>
                    </a:lnL>
                    <a:lnR>
                      <a:noFill/>
                    </a:lnR>
                    <a:lnT>
                      <a:noFill/>
                    </a:lnT>
                    <a:lnB>
                      <a:noFill/>
                    </a:lnB>
                    <a:noFill/>
                  </a:tcPr>
                </a:tc>
                <a:tc>
                  <a:txBody>
                    <a:bodyPr/>
                    <a:lstStyle/>
                    <a:p>
                      <a:pPr>
                        <a:buNone/>
                      </a:pPr>
                      <a:r>
                        <a:rPr lang="en-IN" sz="1600" dirty="0"/>
                        <a:t>• </a:t>
                      </a:r>
                      <a:r>
                        <a:rPr lang="en-IN" sz="1600" b="1" dirty="0"/>
                        <a:t>Probiotics &amp; gut health</a:t>
                      </a:r>
                      <a:r>
                        <a:rPr lang="en-IN" sz="1600" dirty="0"/>
                        <a:t> – sleep, immunity, metabolic outcomes. </a:t>
                      </a:r>
                      <a:br>
                        <a:rPr lang="en-IN" sz="1600" dirty="0"/>
                      </a:br>
                      <a:r>
                        <a:rPr lang="en-IN" sz="1600" dirty="0"/>
                        <a:t>• </a:t>
                      </a:r>
                      <a:r>
                        <a:rPr lang="en-IN" sz="1600" b="1" dirty="0"/>
                        <a:t>Botanicals &amp; bioavailability</a:t>
                      </a:r>
                      <a:r>
                        <a:rPr lang="en-IN" sz="1600" dirty="0"/>
                        <a:t> – nano-curcumin, lipid-based ashwagandha. </a:t>
                      </a:r>
                      <a:br>
                        <a:rPr lang="en-IN" sz="1600" dirty="0"/>
                      </a:br>
                      <a:r>
                        <a:rPr lang="en-IN" sz="1600" dirty="0"/>
                        <a:t>• </a:t>
                      </a:r>
                      <a:r>
                        <a:rPr lang="en-IN" sz="1600" b="1" dirty="0"/>
                        <a:t>Nutrigenomics</a:t>
                      </a:r>
                      <a:r>
                        <a:rPr lang="en-IN" sz="1600" dirty="0"/>
                        <a:t> – gene–diet studies, early precision nutrition. </a:t>
                      </a:r>
                      <a:br>
                        <a:rPr lang="en-IN" sz="1600" dirty="0"/>
                      </a:br>
                      <a:r>
                        <a:rPr lang="en-IN" sz="1600" dirty="0"/>
                        <a:t>• </a:t>
                      </a:r>
                      <a:r>
                        <a:rPr lang="en-IN" sz="1600" b="1" dirty="0"/>
                        <a:t>Functional foods &amp; fortification</a:t>
                      </a:r>
                      <a:r>
                        <a:rPr lang="en-IN" sz="1600" dirty="0"/>
                        <a:t> – citrus, seaweed, waste valorisation. </a:t>
                      </a:r>
                      <a:br>
                        <a:rPr lang="en-IN" sz="1600" dirty="0"/>
                      </a:br>
                      <a:r>
                        <a:rPr lang="en-IN" sz="1600" dirty="0"/>
                        <a:t>• </a:t>
                      </a:r>
                      <a:r>
                        <a:rPr lang="en-IN" sz="1600" b="1" dirty="0"/>
                        <a:t>Quality/authentication</a:t>
                      </a:r>
                      <a:r>
                        <a:rPr lang="en-IN" sz="1600" dirty="0"/>
                        <a:t> – DNA barcoding, label verification.</a:t>
                      </a:r>
                    </a:p>
                  </a:txBody>
                  <a:tcPr marL="33731" marR="33731" marT="16866" marB="16866" anchor="ctr">
                    <a:lnL>
                      <a:noFill/>
                    </a:lnL>
                    <a:lnR>
                      <a:noFill/>
                    </a:lnR>
                    <a:lnT>
                      <a:noFill/>
                    </a:lnT>
                    <a:lnB>
                      <a:noFill/>
                    </a:lnB>
                    <a:noFill/>
                  </a:tcPr>
                </a:tc>
                <a:tc>
                  <a:txBody>
                    <a:bodyPr/>
                    <a:lstStyle/>
                    <a:p>
                      <a:pPr>
                        <a:buNone/>
                      </a:pPr>
                      <a:r>
                        <a:rPr lang="en-IN" sz="1600" b="1"/>
                        <a:t>Wellbeing Nutrition, Akums Drugs, IIT-Delhi, ICAR-CIFT, Dabur R&amp;D, Himalaya Wellness, CFTRI</a:t>
                      </a:r>
                      <a:endParaRPr lang="en-IN" sz="1600"/>
                    </a:p>
                  </a:txBody>
                  <a:tcPr marL="33731" marR="33731" marT="16866" marB="16866" anchor="ctr">
                    <a:lnL>
                      <a:noFill/>
                    </a:lnL>
                    <a:lnR>
                      <a:noFill/>
                    </a:lnR>
                    <a:lnT>
                      <a:noFill/>
                    </a:lnT>
                    <a:lnB>
                      <a:noFill/>
                    </a:lnB>
                    <a:noFill/>
                  </a:tcPr>
                </a:tc>
                <a:extLst>
                  <a:ext uri="{0D108BD9-81ED-4DB2-BD59-A6C34878D82A}">
                    <a16:rowId xmlns:a16="http://schemas.microsoft.com/office/drawing/2014/main" val="3929312103"/>
                  </a:ext>
                </a:extLst>
              </a:tr>
              <a:tr h="640895">
                <a:tc>
                  <a:txBody>
                    <a:bodyPr/>
                    <a:lstStyle/>
                    <a:p>
                      <a:pPr>
                        <a:buNone/>
                      </a:pPr>
                      <a:r>
                        <a:rPr lang="en-IN" sz="1600" b="1"/>
                        <a:t>3. Translational &amp; Applied Orientation</a:t>
                      </a:r>
                      <a:endParaRPr lang="en-IN" sz="1600"/>
                    </a:p>
                  </a:txBody>
                  <a:tcPr marL="33731" marR="33731" marT="16866" marB="16866" anchor="ctr">
                    <a:lnL>
                      <a:noFill/>
                    </a:lnL>
                    <a:lnR>
                      <a:noFill/>
                    </a:lnR>
                    <a:lnT>
                      <a:noFill/>
                    </a:lnT>
                    <a:lnB>
                      <a:noFill/>
                    </a:lnB>
                    <a:noFill/>
                  </a:tcPr>
                </a:tc>
                <a:tc>
                  <a:txBody>
                    <a:bodyPr/>
                    <a:lstStyle/>
                    <a:p>
                      <a:pPr>
                        <a:buNone/>
                      </a:pPr>
                      <a:r>
                        <a:rPr lang="en-US" sz="1600"/>
                        <a:t>Research now includes formulation science (delivery systems), clinical endpoints (pain, bone health, metabolic markers), and regulatory science (safe limits, toxicology, substantiation).</a:t>
                      </a:r>
                    </a:p>
                  </a:txBody>
                  <a:tcPr marL="33731" marR="33731" marT="16866" marB="16866" anchor="ctr">
                    <a:lnL>
                      <a:noFill/>
                    </a:lnL>
                    <a:lnR>
                      <a:noFill/>
                    </a:lnR>
                    <a:lnT>
                      <a:noFill/>
                    </a:lnT>
                    <a:lnB>
                      <a:noFill/>
                    </a:lnB>
                    <a:noFill/>
                  </a:tcPr>
                </a:tc>
                <a:tc>
                  <a:txBody>
                    <a:bodyPr/>
                    <a:lstStyle/>
                    <a:p>
                      <a:pPr>
                        <a:buNone/>
                      </a:pPr>
                      <a:r>
                        <a:rPr lang="en-IN" sz="1600" b="1" dirty="0"/>
                        <a:t>Sami-</a:t>
                      </a:r>
                      <a:r>
                        <a:rPr lang="en-IN" sz="1600" b="1" dirty="0" err="1"/>
                        <a:t>Sabinsa</a:t>
                      </a:r>
                      <a:r>
                        <a:rPr lang="en-IN" sz="1600" b="1" dirty="0"/>
                        <a:t>, Marico R&amp;D, Amway India, SRM University, CSIR labs (CFTRI, IICT)</a:t>
                      </a:r>
                      <a:endParaRPr lang="en-IN" sz="1600" dirty="0"/>
                    </a:p>
                  </a:txBody>
                  <a:tcPr marL="33731" marR="33731" marT="16866" marB="16866" anchor="ctr">
                    <a:lnL>
                      <a:noFill/>
                    </a:lnL>
                    <a:lnR>
                      <a:noFill/>
                    </a:lnR>
                    <a:lnT>
                      <a:noFill/>
                    </a:lnT>
                    <a:lnB>
                      <a:noFill/>
                    </a:lnB>
                    <a:noFill/>
                  </a:tcPr>
                </a:tc>
                <a:extLst>
                  <a:ext uri="{0D108BD9-81ED-4DB2-BD59-A6C34878D82A}">
                    <a16:rowId xmlns:a16="http://schemas.microsoft.com/office/drawing/2014/main" val="922199475"/>
                  </a:ext>
                </a:extLst>
              </a:tr>
            </a:tbl>
          </a:graphicData>
        </a:graphic>
      </p:graphicFrame>
    </p:spTree>
    <p:extLst>
      <p:ext uri="{BB962C8B-B14F-4D97-AF65-F5344CB8AC3E}">
        <p14:creationId xmlns:p14="http://schemas.microsoft.com/office/powerpoint/2010/main" val="2929450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7567663D-19AB-0A12-1134-13F8B08944D6}"/>
              </a:ext>
            </a:extLst>
          </p:cNvPr>
          <p:cNvGraphicFramePr>
            <a:graphicFrameLocks noGrp="1"/>
          </p:cNvGraphicFramePr>
          <p:nvPr>
            <p:ph idx="1"/>
            <p:extLst>
              <p:ext uri="{D42A27DB-BD31-4B8C-83A1-F6EECF244321}">
                <p14:modId xmlns:p14="http://schemas.microsoft.com/office/powerpoint/2010/main" val="1421337769"/>
              </p:ext>
            </p:extLst>
          </p:nvPr>
        </p:nvGraphicFramePr>
        <p:xfrm>
          <a:off x="1068947" y="1793442"/>
          <a:ext cx="10555310" cy="3271116"/>
        </p:xfrm>
        <a:graphic>
          <a:graphicData uri="http://schemas.openxmlformats.org/drawingml/2006/table">
            <a:tbl>
              <a:tblPr/>
              <a:tblGrid>
                <a:gridCol w="2009105">
                  <a:extLst>
                    <a:ext uri="{9D8B030D-6E8A-4147-A177-3AD203B41FA5}">
                      <a16:colId xmlns:a16="http://schemas.microsoft.com/office/drawing/2014/main" val="1060784846"/>
                    </a:ext>
                  </a:extLst>
                </a:gridCol>
                <a:gridCol w="4803820">
                  <a:extLst>
                    <a:ext uri="{9D8B030D-6E8A-4147-A177-3AD203B41FA5}">
                      <a16:colId xmlns:a16="http://schemas.microsoft.com/office/drawing/2014/main" val="2905729966"/>
                    </a:ext>
                  </a:extLst>
                </a:gridCol>
                <a:gridCol w="3742385">
                  <a:extLst>
                    <a:ext uri="{9D8B030D-6E8A-4147-A177-3AD203B41FA5}">
                      <a16:colId xmlns:a16="http://schemas.microsoft.com/office/drawing/2014/main" val="2886947475"/>
                    </a:ext>
                  </a:extLst>
                </a:gridCol>
              </a:tblGrid>
              <a:tr h="134925">
                <a:tc>
                  <a:txBody>
                    <a:bodyPr/>
                    <a:lstStyle/>
                    <a:p>
                      <a:pPr>
                        <a:buNone/>
                      </a:pPr>
                      <a:r>
                        <a:rPr lang="en-IN" sz="1600" b="1"/>
                        <a:t>Theme</a:t>
                      </a:r>
                      <a:endParaRPr lang="en-IN" sz="1600"/>
                    </a:p>
                  </a:txBody>
                  <a:tcPr marL="33731" marR="33731" marT="16866" marB="16866" anchor="ctr">
                    <a:lnL>
                      <a:noFill/>
                    </a:lnL>
                    <a:lnR>
                      <a:noFill/>
                    </a:lnR>
                    <a:lnT>
                      <a:noFill/>
                    </a:lnT>
                    <a:lnB>
                      <a:noFill/>
                    </a:lnB>
                    <a:noFill/>
                  </a:tcPr>
                </a:tc>
                <a:tc>
                  <a:txBody>
                    <a:bodyPr/>
                    <a:lstStyle/>
                    <a:p>
                      <a:pPr>
                        <a:buNone/>
                      </a:pPr>
                      <a:r>
                        <a:rPr lang="en-IN" sz="1600" b="1"/>
                        <a:t>Details</a:t>
                      </a:r>
                      <a:endParaRPr lang="en-IN" sz="1600"/>
                    </a:p>
                  </a:txBody>
                  <a:tcPr marL="33731" marR="33731" marT="16866" marB="16866" anchor="ctr">
                    <a:lnL>
                      <a:noFill/>
                    </a:lnL>
                    <a:lnR>
                      <a:noFill/>
                    </a:lnR>
                    <a:lnT>
                      <a:noFill/>
                    </a:lnT>
                    <a:lnB>
                      <a:noFill/>
                    </a:lnB>
                    <a:noFill/>
                  </a:tcPr>
                </a:tc>
                <a:tc>
                  <a:txBody>
                    <a:bodyPr/>
                    <a:lstStyle/>
                    <a:p>
                      <a:pPr>
                        <a:buNone/>
                      </a:pPr>
                      <a:r>
                        <a:rPr lang="en-IN" sz="1600" b="1"/>
                        <a:t>Companies / Institutes</a:t>
                      </a:r>
                      <a:endParaRPr lang="en-IN" sz="1600"/>
                    </a:p>
                  </a:txBody>
                  <a:tcPr marL="33731" marR="33731" marT="16866" marB="16866" anchor="ctr">
                    <a:lnL>
                      <a:noFill/>
                    </a:lnL>
                    <a:lnR>
                      <a:noFill/>
                    </a:lnR>
                    <a:lnT>
                      <a:noFill/>
                    </a:lnT>
                    <a:lnB>
                      <a:noFill/>
                    </a:lnB>
                    <a:noFill/>
                  </a:tcPr>
                </a:tc>
                <a:extLst>
                  <a:ext uri="{0D108BD9-81ED-4DB2-BD59-A6C34878D82A}">
                    <a16:rowId xmlns:a16="http://schemas.microsoft.com/office/drawing/2014/main" val="542678747"/>
                  </a:ext>
                </a:extLst>
              </a:tr>
              <a:tr h="1146864">
                <a:tc>
                  <a:txBody>
                    <a:bodyPr/>
                    <a:lstStyle/>
                    <a:p>
                      <a:pPr>
                        <a:buNone/>
                      </a:pPr>
                      <a:r>
                        <a:rPr lang="en-IN" sz="1600" b="1"/>
                        <a:t>4. Drivers Behind Intensification</a:t>
                      </a:r>
                      <a:endParaRPr lang="en-IN" sz="1600"/>
                    </a:p>
                  </a:txBody>
                  <a:tcPr marL="33731" marR="33731" marT="16866" marB="16866" anchor="ctr">
                    <a:lnL>
                      <a:noFill/>
                    </a:lnL>
                    <a:lnR>
                      <a:noFill/>
                    </a:lnR>
                    <a:lnT>
                      <a:noFill/>
                    </a:lnT>
                    <a:lnB>
                      <a:noFill/>
                    </a:lnB>
                    <a:noFill/>
                  </a:tcPr>
                </a:tc>
                <a:tc>
                  <a:txBody>
                    <a:bodyPr/>
                    <a:lstStyle/>
                    <a:p>
                      <a:pPr>
                        <a:buNone/>
                      </a:pPr>
                      <a:r>
                        <a:rPr lang="en-IN" sz="1600" dirty="0"/>
                        <a:t>• </a:t>
                      </a:r>
                      <a:r>
                        <a:rPr lang="en-IN" sz="1600" b="1" dirty="0"/>
                        <a:t>Govt funding</a:t>
                      </a:r>
                      <a:r>
                        <a:rPr lang="en-IN" sz="1600" dirty="0"/>
                        <a:t> – DBT, ICMR, ICAR, CSIR projects on nutrition &amp; biotech. </a:t>
                      </a:r>
                      <a:br>
                        <a:rPr lang="en-IN" sz="1600" dirty="0"/>
                      </a:br>
                      <a:r>
                        <a:rPr lang="en-IN" sz="1600" dirty="0"/>
                        <a:t>• </a:t>
                      </a:r>
                      <a:r>
                        <a:rPr lang="en-IN" sz="1600" b="1" dirty="0"/>
                        <a:t>Industry pull</a:t>
                      </a:r>
                      <a:r>
                        <a:rPr lang="en-IN" sz="1600" dirty="0"/>
                        <a:t> – &gt;20% CAGR market growth fuels co-sponsored trials. </a:t>
                      </a:r>
                      <a:br>
                        <a:rPr lang="en-IN" sz="1600" dirty="0"/>
                      </a:br>
                      <a:r>
                        <a:rPr lang="en-IN" sz="1600" dirty="0"/>
                        <a:t>• </a:t>
                      </a:r>
                      <a:r>
                        <a:rPr lang="en-IN" sz="1600" b="1" dirty="0"/>
                        <a:t>Regulatory evolution</a:t>
                      </a:r>
                      <a:r>
                        <a:rPr lang="en-IN" sz="1600" dirty="0"/>
                        <a:t> – FSSAI updates drive evidence needs. </a:t>
                      </a:r>
                      <a:br>
                        <a:rPr lang="en-IN" sz="1600" dirty="0"/>
                      </a:br>
                      <a:r>
                        <a:rPr lang="en-IN" sz="1600" dirty="0"/>
                        <a:t>• </a:t>
                      </a:r>
                      <a:r>
                        <a:rPr lang="en-IN" sz="1600" b="1" dirty="0"/>
                        <a:t>Global science alignment</a:t>
                      </a:r>
                      <a:r>
                        <a:rPr lang="en-IN" sz="1600" dirty="0"/>
                        <a:t> – Codex/EFSA benchmarking for exports.</a:t>
                      </a:r>
                    </a:p>
                  </a:txBody>
                  <a:tcPr marL="33731" marR="33731" marT="16866" marB="16866" anchor="ctr">
                    <a:lnL>
                      <a:noFill/>
                    </a:lnL>
                    <a:lnR>
                      <a:noFill/>
                    </a:lnR>
                    <a:lnT>
                      <a:noFill/>
                    </a:lnT>
                    <a:lnB>
                      <a:noFill/>
                    </a:lnB>
                    <a:noFill/>
                  </a:tcPr>
                </a:tc>
                <a:tc>
                  <a:txBody>
                    <a:bodyPr/>
                    <a:lstStyle/>
                    <a:p>
                      <a:pPr>
                        <a:buNone/>
                      </a:pPr>
                      <a:r>
                        <a:rPr lang="en-IN" sz="1600" b="1" dirty="0"/>
                        <a:t>DBT, ICMR, ICAR, CFTRI, NIN, FSSAI, Tata Consumer, ITC Foods, </a:t>
                      </a:r>
                      <a:r>
                        <a:rPr lang="en-IN" sz="1600" b="1" dirty="0" err="1"/>
                        <a:t>HealthifyMe</a:t>
                      </a:r>
                      <a:endParaRPr lang="en-IN" sz="1600" dirty="0"/>
                    </a:p>
                  </a:txBody>
                  <a:tcPr marL="33731" marR="33731" marT="16866" marB="16866" anchor="ctr">
                    <a:lnL>
                      <a:noFill/>
                    </a:lnL>
                    <a:lnR>
                      <a:noFill/>
                    </a:lnR>
                    <a:lnT>
                      <a:noFill/>
                    </a:lnT>
                    <a:lnB>
                      <a:noFill/>
                    </a:lnB>
                    <a:noFill/>
                  </a:tcPr>
                </a:tc>
                <a:extLst>
                  <a:ext uri="{0D108BD9-81ED-4DB2-BD59-A6C34878D82A}">
                    <a16:rowId xmlns:a16="http://schemas.microsoft.com/office/drawing/2014/main" val="3291712328"/>
                  </a:ext>
                </a:extLst>
              </a:tr>
              <a:tr h="742089">
                <a:tc>
                  <a:txBody>
                    <a:bodyPr/>
                    <a:lstStyle/>
                    <a:p>
                      <a:pPr>
                        <a:buNone/>
                      </a:pPr>
                      <a:r>
                        <a:rPr lang="en-IN" sz="1600" b="1"/>
                        <a:t>5. Institutional &amp; Geographic Spread</a:t>
                      </a:r>
                      <a:endParaRPr lang="en-IN" sz="1600"/>
                    </a:p>
                  </a:txBody>
                  <a:tcPr marL="33731" marR="33731" marT="16866" marB="16866" anchor="ctr">
                    <a:lnL>
                      <a:noFill/>
                    </a:lnL>
                    <a:lnR>
                      <a:noFill/>
                    </a:lnR>
                    <a:lnT>
                      <a:noFill/>
                    </a:lnT>
                    <a:lnB>
                      <a:noFill/>
                    </a:lnB>
                    <a:noFill/>
                  </a:tcPr>
                </a:tc>
                <a:tc>
                  <a:txBody>
                    <a:bodyPr/>
                    <a:lstStyle/>
                    <a:p>
                      <a:pPr>
                        <a:buNone/>
                      </a:pPr>
                      <a:r>
                        <a:rPr lang="en-IN" sz="1600"/>
                        <a:t>Beyond hubs like CFTRI Mysuru, NIN Hyderabad, IITs, IISc → medical colleges, agri universities, private R&amp;D labs now active. Industry–academia collaborations expanding in probiotics, clinical trials, fortification.</a:t>
                      </a:r>
                    </a:p>
                  </a:txBody>
                  <a:tcPr marL="33731" marR="33731" marT="16866" marB="16866" anchor="ctr">
                    <a:lnL>
                      <a:noFill/>
                    </a:lnL>
                    <a:lnR>
                      <a:noFill/>
                    </a:lnR>
                    <a:lnT>
                      <a:noFill/>
                    </a:lnT>
                    <a:lnB>
                      <a:noFill/>
                    </a:lnB>
                    <a:noFill/>
                  </a:tcPr>
                </a:tc>
                <a:tc>
                  <a:txBody>
                    <a:bodyPr/>
                    <a:lstStyle/>
                    <a:p>
                      <a:pPr>
                        <a:buNone/>
                      </a:pPr>
                      <a:r>
                        <a:rPr lang="en-IN" sz="1600" b="1" dirty="0"/>
                        <a:t>AIIMS Delhi, PGIMER Chandigarh, IITs, Amity University, SRM, Apollo Research Foundation, startups (</a:t>
                      </a:r>
                      <a:r>
                        <a:rPr lang="en-IN" sz="1600" b="1" dirty="0" err="1"/>
                        <a:t>Plix</a:t>
                      </a:r>
                      <a:r>
                        <a:rPr lang="en-IN" sz="1600" b="1" dirty="0"/>
                        <a:t>, </a:t>
                      </a:r>
                      <a:r>
                        <a:rPr lang="en-IN" sz="1600" b="1" dirty="0" err="1"/>
                        <a:t>OZiva</a:t>
                      </a:r>
                      <a:r>
                        <a:rPr lang="en-IN" sz="1600" b="1" dirty="0"/>
                        <a:t>, </a:t>
                      </a:r>
                      <a:r>
                        <a:rPr lang="en-IN" sz="1600" b="1" dirty="0" err="1"/>
                        <a:t>Kapiva</a:t>
                      </a:r>
                      <a:r>
                        <a:rPr lang="en-IN" sz="1600" b="1" dirty="0"/>
                        <a:t>)</a:t>
                      </a:r>
                      <a:endParaRPr lang="en-IN" sz="1600" dirty="0"/>
                    </a:p>
                  </a:txBody>
                  <a:tcPr marL="33731" marR="33731" marT="16866" marB="16866" anchor="ctr">
                    <a:lnL>
                      <a:noFill/>
                    </a:lnL>
                    <a:lnR>
                      <a:noFill/>
                    </a:lnR>
                    <a:lnT>
                      <a:noFill/>
                    </a:lnT>
                    <a:lnB>
                      <a:noFill/>
                    </a:lnB>
                    <a:noFill/>
                  </a:tcPr>
                </a:tc>
                <a:extLst>
                  <a:ext uri="{0D108BD9-81ED-4DB2-BD59-A6C34878D82A}">
                    <a16:rowId xmlns:a16="http://schemas.microsoft.com/office/drawing/2014/main" val="23093147"/>
                  </a:ext>
                </a:extLst>
              </a:tr>
            </a:tbl>
          </a:graphicData>
        </a:graphic>
      </p:graphicFrame>
    </p:spTree>
    <p:extLst>
      <p:ext uri="{BB962C8B-B14F-4D97-AF65-F5344CB8AC3E}">
        <p14:creationId xmlns:p14="http://schemas.microsoft.com/office/powerpoint/2010/main" val="18115228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E1522-2C12-231D-9F4E-D1314010E265}"/>
              </a:ext>
            </a:extLst>
          </p:cNvPr>
          <p:cNvSpPr>
            <a:spLocks noGrp="1"/>
          </p:cNvSpPr>
          <p:nvPr>
            <p:ph type="title"/>
          </p:nvPr>
        </p:nvSpPr>
        <p:spPr>
          <a:xfrm>
            <a:off x="992747" y="0"/>
            <a:ext cx="10515600" cy="1325563"/>
          </a:xfrm>
        </p:spPr>
        <p:txBody>
          <a:bodyPr>
            <a:normAutofit/>
          </a:bodyPr>
          <a:lstStyle/>
          <a:p>
            <a:r>
              <a:rPr lang="en-US" sz="3200" b="1" dirty="0"/>
              <a:t>Innovations</a:t>
            </a:r>
            <a:endParaRPr lang="en-IN" sz="3200" b="1" dirty="0"/>
          </a:p>
        </p:txBody>
      </p:sp>
      <p:sp>
        <p:nvSpPr>
          <p:cNvPr id="3" name="Content Placeholder 2">
            <a:extLst>
              <a:ext uri="{FF2B5EF4-FFF2-40B4-BE49-F238E27FC236}">
                <a16:creationId xmlns:a16="http://schemas.microsoft.com/office/drawing/2014/main" id="{FFFD5EB2-71C4-5CC1-E68A-FD7909470874}"/>
              </a:ext>
            </a:extLst>
          </p:cNvPr>
          <p:cNvSpPr>
            <a:spLocks noGrp="1"/>
          </p:cNvSpPr>
          <p:nvPr>
            <p:ph idx="1"/>
          </p:nvPr>
        </p:nvSpPr>
        <p:spPr>
          <a:xfrm>
            <a:off x="1108657" y="995752"/>
            <a:ext cx="10515600" cy="5604669"/>
          </a:xfrm>
        </p:spPr>
        <p:txBody>
          <a:bodyPr>
            <a:noAutofit/>
          </a:bodyPr>
          <a:lstStyle/>
          <a:p>
            <a:pPr marL="0" indent="0">
              <a:lnSpc>
                <a:spcPct val="150000"/>
              </a:lnSpc>
              <a:buNone/>
            </a:pPr>
            <a:r>
              <a:rPr lang="en-US" sz="2000" dirty="0"/>
              <a:t>India is moving from traditional plant-based formulations to modern, scientifically validated, technology integrated, quality nutraceuticals that can compete globally.</a:t>
            </a:r>
          </a:p>
          <a:p>
            <a:pPr marL="0" indent="0">
              <a:lnSpc>
                <a:spcPct val="150000"/>
              </a:lnSpc>
              <a:buNone/>
            </a:pPr>
            <a:r>
              <a:rPr lang="en-IN" sz="2000" dirty="0"/>
              <a:t>1. Novel Delivery Systems &amp; Formulations- combination formulations (probiotic + phytochemical)</a:t>
            </a:r>
          </a:p>
          <a:p>
            <a:pPr marL="0" indent="0">
              <a:lnSpc>
                <a:spcPct val="150000"/>
              </a:lnSpc>
              <a:buNone/>
            </a:pPr>
            <a:r>
              <a:rPr lang="en-IN" sz="2000" dirty="0"/>
              <a:t>2. Functional Foods &amp; Waste Valorisation</a:t>
            </a:r>
          </a:p>
          <a:p>
            <a:pPr marL="0" indent="0">
              <a:lnSpc>
                <a:spcPct val="150000"/>
              </a:lnSpc>
              <a:buNone/>
            </a:pPr>
            <a:r>
              <a:rPr lang="en-IN" sz="2000" dirty="0"/>
              <a:t>3. Digital Health &amp; Personalized Nutrition</a:t>
            </a:r>
          </a:p>
          <a:p>
            <a:pPr marL="0" indent="0">
              <a:lnSpc>
                <a:spcPct val="150000"/>
              </a:lnSpc>
              <a:buNone/>
            </a:pPr>
            <a:r>
              <a:rPr lang="en-IN" sz="2000" dirty="0"/>
              <a:t>4. New Bioactive Ingredients</a:t>
            </a:r>
            <a:r>
              <a:rPr lang="en-IN" sz="2000"/>
              <a:t>, standardized </a:t>
            </a:r>
            <a:r>
              <a:rPr lang="en-IN" sz="2000" dirty="0"/>
              <a:t>botanical extract</a:t>
            </a:r>
          </a:p>
          <a:p>
            <a:pPr marL="0" indent="0">
              <a:lnSpc>
                <a:spcPct val="150000"/>
              </a:lnSpc>
              <a:buNone/>
            </a:pPr>
            <a:r>
              <a:rPr lang="en-IN" sz="2000" dirty="0"/>
              <a:t>5. </a:t>
            </a:r>
            <a:r>
              <a:rPr lang="en-US" sz="2000" dirty="0"/>
              <a:t>Regulatory-Driven </a:t>
            </a:r>
            <a:endParaRPr lang="en-IN" sz="2000" dirty="0"/>
          </a:p>
          <a:p>
            <a:pPr marL="0" indent="0">
              <a:lnSpc>
                <a:spcPct val="150000"/>
              </a:lnSpc>
              <a:buNone/>
            </a:pPr>
            <a:r>
              <a:rPr lang="en-IN" sz="2000" dirty="0"/>
              <a:t>6. Clinical Innovation &amp; Validation - integrative approaches that combine Ayurveda + evidence-based clinical testing</a:t>
            </a:r>
          </a:p>
          <a:p>
            <a:pPr marL="0" indent="0">
              <a:lnSpc>
                <a:spcPct val="150000"/>
              </a:lnSpc>
              <a:buNone/>
            </a:pPr>
            <a:r>
              <a:rPr lang="en-IN" sz="2000" dirty="0"/>
              <a:t>7. Startup Ecosystem &amp; Industry Innovations</a:t>
            </a:r>
          </a:p>
        </p:txBody>
      </p:sp>
    </p:spTree>
    <p:extLst>
      <p:ext uri="{BB962C8B-B14F-4D97-AF65-F5344CB8AC3E}">
        <p14:creationId xmlns:p14="http://schemas.microsoft.com/office/powerpoint/2010/main" val="22076378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BDF0F1E-C526-C3D6-8E7A-C6B559D4C295}"/>
              </a:ext>
            </a:extLst>
          </p:cNvPr>
          <p:cNvGraphicFramePr>
            <a:graphicFrameLocks noGrp="1"/>
          </p:cNvGraphicFramePr>
          <p:nvPr>
            <p:extLst>
              <p:ext uri="{D42A27DB-BD31-4B8C-83A1-F6EECF244321}">
                <p14:modId xmlns:p14="http://schemas.microsoft.com/office/powerpoint/2010/main" val="982053649"/>
              </p:ext>
            </p:extLst>
          </p:nvPr>
        </p:nvGraphicFramePr>
        <p:xfrm>
          <a:off x="695458" y="437882"/>
          <a:ext cx="11153103" cy="6249589"/>
        </p:xfrm>
        <a:graphic>
          <a:graphicData uri="http://schemas.openxmlformats.org/drawingml/2006/table">
            <a:tbl>
              <a:tblPr/>
              <a:tblGrid>
                <a:gridCol w="2717443">
                  <a:extLst>
                    <a:ext uri="{9D8B030D-6E8A-4147-A177-3AD203B41FA5}">
                      <a16:colId xmlns:a16="http://schemas.microsoft.com/office/drawing/2014/main" val="3579599644"/>
                    </a:ext>
                  </a:extLst>
                </a:gridCol>
                <a:gridCol w="4803820">
                  <a:extLst>
                    <a:ext uri="{9D8B030D-6E8A-4147-A177-3AD203B41FA5}">
                      <a16:colId xmlns:a16="http://schemas.microsoft.com/office/drawing/2014/main" val="1386189343"/>
                    </a:ext>
                  </a:extLst>
                </a:gridCol>
                <a:gridCol w="3631840">
                  <a:extLst>
                    <a:ext uri="{9D8B030D-6E8A-4147-A177-3AD203B41FA5}">
                      <a16:colId xmlns:a16="http://schemas.microsoft.com/office/drawing/2014/main" val="2022594045"/>
                    </a:ext>
                  </a:extLst>
                </a:gridCol>
              </a:tblGrid>
              <a:tr h="270330">
                <a:tc>
                  <a:txBody>
                    <a:bodyPr/>
                    <a:lstStyle/>
                    <a:p>
                      <a:pPr>
                        <a:buNone/>
                      </a:pPr>
                      <a:r>
                        <a:rPr lang="en-IN" sz="1800" b="1"/>
                        <a:t>Innovation Area</a:t>
                      </a:r>
                      <a:endParaRPr lang="en-IN" sz="1800"/>
                    </a:p>
                  </a:txBody>
                  <a:tcPr marL="50597" marR="50597" marT="25298" marB="25298" anchor="ctr">
                    <a:lnL>
                      <a:noFill/>
                    </a:lnL>
                    <a:lnR>
                      <a:noFill/>
                    </a:lnR>
                    <a:lnT>
                      <a:noFill/>
                    </a:lnT>
                    <a:lnB>
                      <a:noFill/>
                    </a:lnB>
                    <a:noFill/>
                  </a:tcPr>
                </a:tc>
                <a:tc>
                  <a:txBody>
                    <a:bodyPr/>
                    <a:lstStyle/>
                    <a:p>
                      <a:pPr>
                        <a:buNone/>
                      </a:pPr>
                      <a:r>
                        <a:rPr lang="en-IN" sz="1800" b="1"/>
                        <a:t>Examples</a:t>
                      </a:r>
                      <a:endParaRPr lang="en-IN" sz="1800"/>
                    </a:p>
                  </a:txBody>
                  <a:tcPr marL="50597" marR="50597" marT="25298" marB="25298" anchor="ctr">
                    <a:lnL>
                      <a:noFill/>
                    </a:lnL>
                    <a:lnR>
                      <a:noFill/>
                    </a:lnR>
                    <a:lnT>
                      <a:noFill/>
                    </a:lnT>
                    <a:lnB>
                      <a:noFill/>
                    </a:lnB>
                    <a:noFill/>
                  </a:tcPr>
                </a:tc>
                <a:tc>
                  <a:txBody>
                    <a:bodyPr/>
                    <a:lstStyle/>
                    <a:p>
                      <a:pPr>
                        <a:buNone/>
                      </a:pPr>
                      <a:r>
                        <a:rPr lang="en-IN" sz="1800" b="1"/>
                        <a:t>Indian Companies / Institutes</a:t>
                      </a:r>
                      <a:endParaRPr lang="en-IN" sz="1800"/>
                    </a:p>
                  </a:txBody>
                  <a:tcPr marL="50597" marR="50597" marT="25298" marB="25298" anchor="ctr">
                    <a:lnL>
                      <a:noFill/>
                    </a:lnL>
                    <a:lnR>
                      <a:noFill/>
                    </a:lnR>
                    <a:lnT>
                      <a:noFill/>
                    </a:lnT>
                    <a:lnB>
                      <a:noFill/>
                    </a:lnB>
                    <a:noFill/>
                  </a:tcPr>
                </a:tc>
                <a:extLst>
                  <a:ext uri="{0D108BD9-81ED-4DB2-BD59-A6C34878D82A}">
                    <a16:rowId xmlns:a16="http://schemas.microsoft.com/office/drawing/2014/main" val="1594652268"/>
                  </a:ext>
                </a:extLst>
              </a:tr>
              <a:tr h="875940">
                <a:tc>
                  <a:txBody>
                    <a:bodyPr/>
                    <a:lstStyle/>
                    <a:p>
                      <a:pPr>
                        <a:buNone/>
                      </a:pPr>
                      <a:r>
                        <a:rPr lang="en-IN" sz="1800" b="0"/>
                        <a:t>Novel Delivery Systems &amp; Formulations</a:t>
                      </a:r>
                    </a:p>
                  </a:txBody>
                  <a:tcPr marL="50597" marR="50597" marT="25298" marB="25298" anchor="ctr">
                    <a:lnL>
                      <a:noFill/>
                    </a:lnL>
                    <a:lnR>
                      <a:noFill/>
                    </a:lnR>
                    <a:lnT>
                      <a:noFill/>
                    </a:lnT>
                    <a:lnB>
                      <a:noFill/>
                    </a:lnB>
                    <a:noFill/>
                  </a:tcPr>
                </a:tc>
                <a:tc>
                  <a:txBody>
                    <a:bodyPr/>
                    <a:lstStyle/>
                    <a:p>
                      <a:pPr>
                        <a:buNone/>
                      </a:pPr>
                      <a:r>
                        <a:rPr lang="en-IN" sz="1800"/>
                        <a:t>Nano-curcumin, lipid carriers for ashwagandha, probiotic microencapsulation, condition-specific blends</a:t>
                      </a:r>
                    </a:p>
                  </a:txBody>
                  <a:tcPr marL="50597" marR="50597" marT="25298" marB="25298" anchor="ctr">
                    <a:lnL>
                      <a:noFill/>
                    </a:lnL>
                    <a:lnR>
                      <a:noFill/>
                    </a:lnR>
                    <a:lnT>
                      <a:noFill/>
                    </a:lnT>
                    <a:lnB>
                      <a:noFill/>
                    </a:lnB>
                    <a:noFill/>
                  </a:tcPr>
                </a:tc>
                <a:tc>
                  <a:txBody>
                    <a:bodyPr/>
                    <a:lstStyle/>
                    <a:p>
                      <a:pPr>
                        <a:buNone/>
                      </a:pPr>
                      <a:r>
                        <a:rPr lang="en-IN" sz="1800" b="0" dirty="0"/>
                        <a:t>Sami-</a:t>
                      </a:r>
                      <a:r>
                        <a:rPr lang="en-IN" sz="1800" b="0" dirty="0" err="1"/>
                        <a:t>Sabinsa</a:t>
                      </a:r>
                      <a:r>
                        <a:rPr lang="en-IN" sz="1800" b="0" dirty="0"/>
                        <a:t>, Akums Drugs, IIT-Delhi spinouts, NIN Hyderabad</a:t>
                      </a:r>
                    </a:p>
                  </a:txBody>
                  <a:tcPr marL="50597" marR="50597" marT="25298" marB="25298" anchor="ctr">
                    <a:lnL>
                      <a:noFill/>
                    </a:lnL>
                    <a:lnR>
                      <a:noFill/>
                    </a:lnR>
                    <a:lnT>
                      <a:noFill/>
                    </a:lnT>
                    <a:lnB>
                      <a:noFill/>
                    </a:lnB>
                    <a:noFill/>
                  </a:tcPr>
                </a:tc>
                <a:extLst>
                  <a:ext uri="{0D108BD9-81ED-4DB2-BD59-A6C34878D82A}">
                    <a16:rowId xmlns:a16="http://schemas.microsoft.com/office/drawing/2014/main" val="873294199"/>
                  </a:ext>
                </a:extLst>
              </a:tr>
              <a:tr h="875940">
                <a:tc>
                  <a:txBody>
                    <a:bodyPr/>
                    <a:lstStyle/>
                    <a:p>
                      <a:pPr>
                        <a:buNone/>
                      </a:pPr>
                      <a:r>
                        <a:rPr lang="en-IN" sz="1800" b="0" dirty="0"/>
                        <a:t>Functional Foods &amp; Waste Valorisation</a:t>
                      </a:r>
                    </a:p>
                  </a:txBody>
                  <a:tcPr marL="50597" marR="50597" marT="25298" marB="25298" anchor="ctr">
                    <a:lnL>
                      <a:noFill/>
                    </a:lnL>
                    <a:lnR>
                      <a:noFill/>
                    </a:lnR>
                    <a:lnT>
                      <a:noFill/>
                    </a:lnT>
                    <a:lnB>
                      <a:noFill/>
                    </a:lnB>
                    <a:noFill/>
                  </a:tcPr>
                </a:tc>
                <a:tc>
                  <a:txBody>
                    <a:bodyPr/>
                    <a:lstStyle/>
                    <a:p>
                      <a:pPr>
                        <a:buNone/>
                      </a:pPr>
                      <a:r>
                        <a:rPr lang="en-IN" sz="1800"/>
                        <a:t>Citrus peel flavonoids, seaweed nutraceuticals, millet husk prebiotics, fruit pomace protein powders</a:t>
                      </a:r>
                    </a:p>
                  </a:txBody>
                  <a:tcPr marL="50597" marR="50597" marT="25298" marB="25298" anchor="ctr">
                    <a:lnL>
                      <a:noFill/>
                    </a:lnL>
                    <a:lnR>
                      <a:noFill/>
                    </a:lnR>
                    <a:lnT>
                      <a:noFill/>
                    </a:lnT>
                    <a:lnB>
                      <a:noFill/>
                    </a:lnB>
                    <a:noFill/>
                  </a:tcPr>
                </a:tc>
                <a:tc>
                  <a:txBody>
                    <a:bodyPr/>
                    <a:lstStyle/>
                    <a:p>
                      <a:pPr>
                        <a:buNone/>
                      </a:pPr>
                      <a:r>
                        <a:rPr lang="en-IN" sz="1800" b="0" dirty="0"/>
                        <a:t>CSIR-CFTRI, ICAR, ITC, </a:t>
                      </a:r>
                      <a:r>
                        <a:rPr lang="en-IN" sz="1800" b="0" dirty="0" err="1"/>
                        <a:t>AquAgri</a:t>
                      </a:r>
                      <a:r>
                        <a:rPr lang="en-IN" sz="1800" b="0" dirty="0"/>
                        <a:t>, </a:t>
                      </a:r>
                      <a:r>
                        <a:rPr lang="en-IN" sz="1800" b="0" dirty="0" err="1"/>
                        <a:t>Loopworm</a:t>
                      </a:r>
                      <a:r>
                        <a:rPr lang="en-IN" sz="1800" b="0" dirty="0"/>
                        <a:t>, </a:t>
                      </a:r>
                      <a:r>
                        <a:rPr lang="en-IN" sz="1800" b="0" dirty="0" err="1"/>
                        <a:t>GrainIt</a:t>
                      </a:r>
                      <a:endParaRPr lang="en-IN" sz="1800" b="0" dirty="0"/>
                    </a:p>
                  </a:txBody>
                  <a:tcPr marL="50597" marR="50597" marT="25298" marB="25298" anchor="ctr">
                    <a:lnL>
                      <a:noFill/>
                    </a:lnL>
                    <a:lnR>
                      <a:noFill/>
                    </a:lnR>
                    <a:lnT>
                      <a:noFill/>
                    </a:lnT>
                    <a:lnB>
                      <a:noFill/>
                    </a:lnB>
                    <a:noFill/>
                  </a:tcPr>
                </a:tc>
                <a:extLst>
                  <a:ext uri="{0D108BD9-81ED-4DB2-BD59-A6C34878D82A}">
                    <a16:rowId xmlns:a16="http://schemas.microsoft.com/office/drawing/2014/main" val="20758419"/>
                  </a:ext>
                </a:extLst>
              </a:tr>
              <a:tr h="875940">
                <a:tc>
                  <a:txBody>
                    <a:bodyPr/>
                    <a:lstStyle/>
                    <a:p>
                      <a:pPr>
                        <a:buNone/>
                      </a:pPr>
                      <a:r>
                        <a:rPr lang="en-IN" sz="1800" b="0"/>
                        <a:t>Digital &amp; Personalized Nutrition</a:t>
                      </a:r>
                    </a:p>
                  </a:txBody>
                  <a:tcPr marL="50597" marR="50597" marT="25298" marB="25298" anchor="ctr">
                    <a:lnL>
                      <a:noFill/>
                    </a:lnL>
                    <a:lnR>
                      <a:noFill/>
                    </a:lnR>
                    <a:lnT>
                      <a:noFill/>
                    </a:lnT>
                    <a:lnB>
                      <a:noFill/>
                    </a:lnB>
                    <a:noFill/>
                  </a:tcPr>
                </a:tc>
                <a:tc>
                  <a:txBody>
                    <a:bodyPr/>
                    <a:lstStyle/>
                    <a:p>
                      <a:pPr>
                        <a:buNone/>
                      </a:pPr>
                      <a:r>
                        <a:rPr lang="en-IN" sz="1800"/>
                        <a:t>AI-based diet + supplement apps, nutrigenomics pilots, wearables-integrated nutrition plans, QR-code traceability</a:t>
                      </a:r>
                    </a:p>
                  </a:txBody>
                  <a:tcPr marL="50597" marR="50597" marT="25298" marB="25298" anchor="ctr">
                    <a:lnL>
                      <a:noFill/>
                    </a:lnL>
                    <a:lnR>
                      <a:noFill/>
                    </a:lnR>
                    <a:lnT>
                      <a:noFill/>
                    </a:lnT>
                    <a:lnB>
                      <a:noFill/>
                    </a:lnB>
                    <a:noFill/>
                  </a:tcPr>
                </a:tc>
                <a:tc>
                  <a:txBody>
                    <a:bodyPr/>
                    <a:lstStyle/>
                    <a:p>
                      <a:pPr>
                        <a:buNone/>
                      </a:pPr>
                      <a:r>
                        <a:rPr lang="en-US" sz="1800" b="0" dirty="0" err="1"/>
                        <a:t>HealthifyMe</a:t>
                      </a:r>
                      <a:r>
                        <a:rPr lang="en-US" sz="1800" b="0" dirty="0"/>
                        <a:t>, </a:t>
                      </a:r>
                      <a:r>
                        <a:rPr lang="en-US" sz="1800" b="0" dirty="0" err="1"/>
                        <a:t>Habbit</a:t>
                      </a:r>
                      <a:r>
                        <a:rPr lang="en-US" sz="1800" b="0" dirty="0"/>
                        <a:t> Health, Possible, IIT-Madras nutrigenomics projects</a:t>
                      </a:r>
                    </a:p>
                  </a:txBody>
                  <a:tcPr marL="50597" marR="50597" marT="25298" marB="25298" anchor="ctr">
                    <a:lnL>
                      <a:noFill/>
                    </a:lnL>
                    <a:lnR>
                      <a:noFill/>
                    </a:lnR>
                    <a:lnT>
                      <a:noFill/>
                    </a:lnT>
                    <a:lnB>
                      <a:noFill/>
                    </a:lnB>
                    <a:noFill/>
                  </a:tcPr>
                </a:tc>
                <a:extLst>
                  <a:ext uri="{0D108BD9-81ED-4DB2-BD59-A6C34878D82A}">
                    <a16:rowId xmlns:a16="http://schemas.microsoft.com/office/drawing/2014/main" val="996080394"/>
                  </a:ext>
                </a:extLst>
              </a:tr>
              <a:tr h="875940">
                <a:tc>
                  <a:txBody>
                    <a:bodyPr/>
                    <a:lstStyle/>
                    <a:p>
                      <a:pPr>
                        <a:buNone/>
                      </a:pPr>
                      <a:r>
                        <a:rPr lang="en-IN" sz="1800" b="0" dirty="0"/>
                        <a:t>New Bioactive Ingredients </a:t>
                      </a:r>
                    </a:p>
                  </a:txBody>
                  <a:tcPr marL="50597" marR="50597" marT="25298" marB="25298" anchor="ctr">
                    <a:lnL>
                      <a:noFill/>
                    </a:lnL>
                    <a:lnR>
                      <a:noFill/>
                    </a:lnR>
                    <a:lnT>
                      <a:noFill/>
                    </a:lnT>
                    <a:lnB>
                      <a:noFill/>
                    </a:lnB>
                    <a:noFill/>
                  </a:tcPr>
                </a:tc>
                <a:tc>
                  <a:txBody>
                    <a:bodyPr/>
                    <a:lstStyle/>
                    <a:p>
                      <a:pPr>
                        <a:buNone/>
                      </a:pPr>
                      <a:r>
                        <a:rPr lang="en-IN" sz="1800" dirty="0"/>
                        <a:t>New botanicals (</a:t>
                      </a:r>
                      <a:r>
                        <a:rPr lang="en-IN" sz="1800" dirty="0" err="1"/>
                        <a:t>Giloy</a:t>
                      </a:r>
                      <a:r>
                        <a:rPr lang="en-IN" sz="1800" dirty="0"/>
                        <a:t>, Shatavari), marine protein powders, insect proteins, millet-based fibres as prebiotics, CBD, Hemp oil,</a:t>
                      </a:r>
                    </a:p>
                  </a:txBody>
                  <a:tcPr marL="50597" marR="50597" marT="25298" marB="25298" anchor="ctr">
                    <a:lnL>
                      <a:noFill/>
                    </a:lnL>
                    <a:lnR>
                      <a:noFill/>
                    </a:lnR>
                    <a:lnT>
                      <a:noFill/>
                    </a:lnT>
                    <a:lnB>
                      <a:noFill/>
                    </a:lnB>
                    <a:noFill/>
                  </a:tcPr>
                </a:tc>
                <a:tc>
                  <a:txBody>
                    <a:bodyPr/>
                    <a:lstStyle/>
                    <a:p>
                      <a:pPr>
                        <a:buNone/>
                      </a:pPr>
                      <a:r>
                        <a:rPr lang="en-IN" sz="1800" b="0" dirty="0"/>
                        <a:t>Himalaya Wellness, Dabur R&amp;D, Amway India labs, ICAR-CIFT (marine </a:t>
                      </a:r>
                      <a:r>
                        <a:rPr lang="en-IN" sz="1800" b="0" dirty="0" err="1"/>
                        <a:t>bioactives</a:t>
                      </a:r>
                      <a:r>
                        <a:rPr lang="en-IN" sz="1800" b="0" dirty="0"/>
                        <a:t>)</a:t>
                      </a:r>
                    </a:p>
                  </a:txBody>
                  <a:tcPr marL="50597" marR="50597" marT="25298" marB="25298" anchor="ctr">
                    <a:lnL>
                      <a:noFill/>
                    </a:lnL>
                    <a:lnR>
                      <a:noFill/>
                    </a:lnR>
                    <a:lnT>
                      <a:noFill/>
                    </a:lnT>
                    <a:lnB>
                      <a:noFill/>
                    </a:lnB>
                    <a:noFill/>
                  </a:tcPr>
                </a:tc>
                <a:extLst>
                  <a:ext uri="{0D108BD9-81ED-4DB2-BD59-A6C34878D82A}">
                    <a16:rowId xmlns:a16="http://schemas.microsoft.com/office/drawing/2014/main" val="1052264487"/>
                  </a:ext>
                </a:extLst>
              </a:tr>
              <a:tr h="673801">
                <a:tc>
                  <a:txBody>
                    <a:bodyPr/>
                    <a:lstStyle/>
                    <a:p>
                      <a:pPr>
                        <a:buNone/>
                      </a:pPr>
                      <a:r>
                        <a:rPr lang="en-IN" sz="1800" b="0"/>
                        <a:t>Regulatory-Driven Innovation</a:t>
                      </a:r>
                    </a:p>
                  </a:txBody>
                  <a:tcPr marL="50597" marR="50597" marT="25298" marB="25298" anchor="ctr">
                    <a:lnL>
                      <a:noFill/>
                    </a:lnL>
                    <a:lnR>
                      <a:noFill/>
                    </a:lnR>
                    <a:lnT>
                      <a:noFill/>
                    </a:lnT>
                    <a:lnB>
                      <a:noFill/>
                    </a:lnB>
                    <a:noFill/>
                  </a:tcPr>
                </a:tc>
                <a:tc>
                  <a:txBody>
                    <a:bodyPr/>
                    <a:lstStyle/>
                    <a:p>
                      <a:pPr>
                        <a:buNone/>
                      </a:pPr>
                      <a:r>
                        <a:rPr lang="en-US" sz="1800"/>
                        <a:t>Reformulated products under FSSAI SULs, clean-label nutraceuticals, QR-coded packs</a:t>
                      </a:r>
                    </a:p>
                  </a:txBody>
                  <a:tcPr marL="50597" marR="50597" marT="25298" marB="25298" anchor="ctr">
                    <a:lnL>
                      <a:noFill/>
                    </a:lnL>
                    <a:lnR>
                      <a:noFill/>
                    </a:lnR>
                    <a:lnT>
                      <a:noFill/>
                    </a:lnT>
                    <a:lnB>
                      <a:noFill/>
                    </a:lnB>
                    <a:noFill/>
                  </a:tcPr>
                </a:tc>
                <a:tc>
                  <a:txBody>
                    <a:bodyPr/>
                    <a:lstStyle/>
                    <a:p>
                      <a:pPr>
                        <a:buNone/>
                      </a:pPr>
                      <a:r>
                        <a:rPr lang="en-IN" sz="1800" b="0" dirty="0"/>
                        <a:t>Marico (</a:t>
                      </a:r>
                      <a:r>
                        <a:rPr lang="en-IN" sz="1800" b="0" dirty="0" err="1"/>
                        <a:t>Saffola</a:t>
                      </a:r>
                      <a:r>
                        <a:rPr lang="en-IN" sz="1800" b="0" dirty="0"/>
                        <a:t> </a:t>
                      </a:r>
                      <a:r>
                        <a:rPr lang="en-IN" sz="1800" b="0" dirty="0" err="1"/>
                        <a:t>ImmuniVeda</a:t>
                      </a:r>
                      <a:r>
                        <a:rPr lang="en-IN" sz="1800" b="0" dirty="0"/>
                        <a:t>), Tata Consumer Products, ITC Foods</a:t>
                      </a:r>
                    </a:p>
                  </a:txBody>
                  <a:tcPr marL="50597" marR="50597" marT="25298" marB="25298" anchor="ctr">
                    <a:lnL>
                      <a:noFill/>
                    </a:lnL>
                    <a:lnR>
                      <a:noFill/>
                    </a:lnR>
                    <a:lnT>
                      <a:noFill/>
                    </a:lnT>
                    <a:lnB>
                      <a:noFill/>
                    </a:lnB>
                    <a:noFill/>
                  </a:tcPr>
                </a:tc>
                <a:extLst>
                  <a:ext uri="{0D108BD9-81ED-4DB2-BD59-A6C34878D82A}">
                    <a16:rowId xmlns:a16="http://schemas.microsoft.com/office/drawing/2014/main" val="1944987187"/>
                  </a:ext>
                </a:extLst>
              </a:tr>
              <a:tr h="673801">
                <a:tc>
                  <a:txBody>
                    <a:bodyPr/>
                    <a:lstStyle/>
                    <a:p>
                      <a:pPr>
                        <a:buNone/>
                      </a:pPr>
                      <a:r>
                        <a:rPr lang="en-IN" sz="1800" b="0"/>
                        <a:t>Clinical Validation &amp; RCTs</a:t>
                      </a:r>
                    </a:p>
                  </a:txBody>
                  <a:tcPr marL="50597" marR="50597" marT="25298" marB="25298" anchor="ctr">
                    <a:lnL>
                      <a:noFill/>
                    </a:lnL>
                    <a:lnR>
                      <a:noFill/>
                    </a:lnR>
                    <a:lnT>
                      <a:noFill/>
                    </a:lnT>
                    <a:lnB>
                      <a:noFill/>
                    </a:lnB>
                    <a:noFill/>
                  </a:tcPr>
                </a:tc>
                <a:tc>
                  <a:txBody>
                    <a:bodyPr/>
                    <a:lstStyle/>
                    <a:p>
                      <a:pPr>
                        <a:buNone/>
                      </a:pPr>
                      <a:r>
                        <a:rPr lang="en-US" sz="1800"/>
                        <a:t>India-specific RCTs on curcumin, vitamin D + botanicals, probiotics for immunity/gut health</a:t>
                      </a:r>
                    </a:p>
                  </a:txBody>
                  <a:tcPr marL="50597" marR="50597" marT="25298" marB="25298" anchor="ctr">
                    <a:lnL>
                      <a:noFill/>
                    </a:lnL>
                    <a:lnR>
                      <a:noFill/>
                    </a:lnR>
                    <a:lnT>
                      <a:noFill/>
                    </a:lnT>
                    <a:lnB>
                      <a:noFill/>
                    </a:lnB>
                    <a:noFill/>
                  </a:tcPr>
                </a:tc>
                <a:tc>
                  <a:txBody>
                    <a:bodyPr/>
                    <a:lstStyle/>
                    <a:p>
                      <a:pPr>
                        <a:buNone/>
                      </a:pPr>
                      <a:r>
                        <a:rPr lang="en-IN" sz="1800" b="0" dirty="0"/>
                        <a:t>AIIMS, Apollo Hospitals, SRM University, Sami-</a:t>
                      </a:r>
                      <a:r>
                        <a:rPr lang="en-IN" sz="1800" b="0" dirty="0" err="1"/>
                        <a:t>Sabinsa</a:t>
                      </a:r>
                      <a:r>
                        <a:rPr lang="en-IN" sz="1800" b="0" dirty="0"/>
                        <a:t>, Sun Pharma Wellness</a:t>
                      </a:r>
                    </a:p>
                  </a:txBody>
                  <a:tcPr marL="50597" marR="50597" marT="25298" marB="25298" anchor="ctr">
                    <a:lnL>
                      <a:noFill/>
                    </a:lnL>
                    <a:lnR>
                      <a:noFill/>
                    </a:lnR>
                    <a:lnT>
                      <a:noFill/>
                    </a:lnT>
                    <a:lnB>
                      <a:noFill/>
                    </a:lnB>
                    <a:noFill/>
                  </a:tcPr>
                </a:tc>
                <a:extLst>
                  <a:ext uri="{0D108BD9-81ED-4DB2-BD59-A6C34878D82A}">
                    <a16:rowId xmlns:a16="http://schemas.microsoft.com/office/drawing/2014/main" val="3178115288"/>
                  </a:ext>
                </a:extLst>
              </a:tr>
              <a:tr h="673801">
                <a:tc>
                  <a:txBody>
                    <a:bodyPr/>
                    <a:lstStyle/>
                    <a:p>
                      <a:pPr>
                        <a:buNone/>
                      </a:pPr>
                      <a:r>
                        <a:rPr lang="en-IN" sz="1800" b="0" dirty="0"/>
                        <a:t>Startup Ecosystem</a:t>
                      </a:r>
                    </a:p>
                  </a:txBody>
                  <a:tcPr marL="50597" marR="50597" marT="25298" marB="25298" anchor="ctr">
                    <a:lnL>
                      <a:noFill/>
                    </a:lnL>
                    <a:lnR>
                      <a:noFill/>
                    </a:lnR>
                    <a:lnT>
                      <a:noFill/>
                    </a:lnT>
                    <a:lnB>
                      <a:noFill/>
                    </a:lnB>
                    <a:noFill/>
                  </a:tcPr>
                </a:tc>
                <a:tc>
                  <a:txBody>
                    <a:bodyPr/>
                    <a:lstStyle/>
                    <a:p>
                      <a:pPr>
                        <a:buNone/>
                      </a:pPr>
                      <a:r>
                        <a:rPr lang="en-US" sz="1800"/>
                        <a:t>Gummies &amp; effervescents, plant proteins, Ayurvedic blends, personalized sachets</a:t>
                      </a:r>
                    </a:p>
                  </a:txBody>
                  <a:tcPr marL="50597" marR="50597" marT="25298" marB="25298" anchor="ctr">
                    <a:lnL>
                      <a:noFill/>
                    </a:lnL>
                    <a:lnR>
                      <a:noFill/>
                    </a:lnR>
                    <a:lnT>
                      <a:noFill/>
                    </a:lnT>
                    <a:lnB>
                      <a:noFill/>
                    </a:lnB>
                    <a:noFill/>
                  </a:tcPr>
                </a:tc>
                <a:tc>
                  <a:txBody>
                    <a:bodyPr/>
                    <a:lstStyle/>
                    <a:p>
                      <a:pPr>
                        <a:buNone/>
                      </a:pPr>
                      <a:r>
                        <a:rPr lang="en-IN" sz="1800" b="0" dirty="0"/>
                        <a:t>Wellbeing Nutrition, </a:t>
                      </a:r>
                      <a:r>
                        <a:rPr lang="en-IN" sz="1800" b="0" dirty="0" err="1"/>
                        <a:t>Fast&amp;Up</a:t>
                      </a:r>
                      <a:r>
                        <a:rPr lang="en-IN" sz="1800" b="0" dirty="0"/>
                        <a:t>, </a:t>
                      </a:r>
                      <a:r>
                        <a:rPr lang="en-IN" sz="1800" b="0" dirty="0" err="1"/>
                        <a:t>OZiva</a:t>
                      </a:r>
                      <a:r>
                        <a:rPr lang="en-IN" sz="1800" b="0" dirty="0"/>
                        <a:t>, </a:t>
                      </a:r>
                      <a:r>
                        <a:rPr lang="en-IN" sz="1800" b="0" dirty="0" err="1"/>
                        <a:t>Plix</a:t>
                      </a:r>
                      <a:r>
                        <a:rPr lang="en-IN" sz="1800" b="0" dirty="0"/>
                        <a:t>, </a:t>
                      </a:r>
                      <a:r>
                        <a:rPr lang="en-IN" sz="1800" b="0" dirty="0" err="1"/>
                        <a:t>Kapiva</a:t>
                      </a:r>
                      <a:r>
                        <a:rPr lang="en-IN" sz="1800" b="0" dirty="0"/>
                        <a:t>, </a:t>
                      </a:r>
                      <a:r>
                        <a:rPr lang="en-IN" sz="1800" b="0" dirty="0" err="1"/>
                        <a:t>MuscleBlaze</a:t>
                      </a:r>
                      <a:r>
                        <a:rPr lang="en-IN" sz="1800" b="0" dirty="0"/>
                        <a:t> (Bright Lifecare)</a:t>
                      </a:r>
                    </a:p>
                  </a:txBody>
                  <a:tcPr marL="50597" marR="50597" marT="25298" marB="25298" anchor="ctr">
                    <a:lnL>
                      <a:noFill/>
                    </a:lnL>
                    <a:lnR>
                      <a:noFill/>
                    </a:lnR>
                    <a:lnT>
                      <a:noFill/>
                    </a:lnT>
                    <a:lnB>
                      <a:noFill/>
                    </a:lnB>
                    <a:noFill/>
                  </a:tcPr>
                </a:tc>
                <a:extLst>
                  <a:ext uri="{0D108BD9-81ED-4DB2-BD59-A6C34878D82A}">
                    <a16:rowId xmlns:a16="http://schemas.microsoft.com/office/drawing/2014/main" val="3572777881"/>
                  </a:ext>
                </a:extLst>
              </a:tr>
            </a:tbl>
          </a:graphicData>
        </a:graphic>
      </p:graphicFrame>
    </p:spTree>
    <p:extLst>
      <p:ext uri="{BB962C8B-B14F-4D97-AF65-F5344CB8AC3E}">
        <p14:creationId xmlns:p14="http://schemas.microsoft.com/office/powerpoint/2010/main" val="3604873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557793-BDD3-F570-81DC-8535BF7862CC}"/>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endParaRPr lang="en-US" dirty="0"/>
          </a:p>
          <a:p>
            <a:pPr marL="0" indent="0" algn="ctr">
              <a:buNone/>
            </a:pPr>
            <a:r>
              <a:rPr lang="en-US" sz="6000" dirty="0"/>
              <a:t>Thank You for your Attention</a:t>
            </a:r>
            <a:endParaRPr lang="en-IN" sz="6000" dirty="0"/>
          </a:p>
        </p:txBody>
      </p:sp>
    </p:spTree>
    <p:extLst>
      <p:ext uri="{BB962C8B-B14F-4D97-AF65-F5344CB8AC3E}">
        <p14:creationId xmlns:p14="http://schemas.microsoft.com/office/powerpoint/2010/main" val="2790385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392384-F2D8-18E7-ADFF-B45B68D7D64E}"/>
              </a:ext>
            </a:extLst>
          </p:cNvPr>
          <p:cNvSpPr>
            <a:spLocks noGrp="1"/>
          </p:cNvSpPr>
          <p:nvPr>
            <p:ph idx="1"/>
          </p:nvPr>
        </p:nvSpPr>
        <p:spPr/>
        <p:txBody>
          <a:bodyPr/>
          <a:lstStyle/>
          <a:p>
            <a:pPr marL="0" indent="0">
              <a:buNone/>
            </a:pPr>
            <a:endParaRPr lang="en-US" dirty="0"/>
          </a:p>
          <a:p>
            <a:pPr marL="0" indent="0">
              <a:buNone/>
            </a:pPr>
            <a:r>
              <a:rPr lang="en-US" dirty="0"/>
              <a:t>A saying in Ayurveda:</a:t>
            </a:r>
          </a:p>
          <a:p>
            <a:pPr marL="0" indent="0">
              <a:buNone/>
            </a:pPr>
            <a:endParaRPr lang="en-US" dirty="0"/>
          </a:p>
          <a:p>
            <a:pPr marL="0" indent="0">
              <a:buNone/>
            </a:pPr>
            <a:r>
              <a:rPr lang="en-US" dirty="0"/>
              <a:t>“When diet is correct, medicine is of no need; when the diet is incorrect, medicine is of no use.”</a:t>
            </a:r>
            <a:endParaRPr lang="en-IN" dirty="0"/>
          </a:p>
        </p:txBody>
      </p:sp>
    </p:spTree>
    <p:extLst>
      <p:ext uri="{BB962C8B-B14F-4D97-AF65-F5344CB8AC3E}">
        <p14:creationId xmlns:p14="http://schemas.microsoft.com/office/powerpoint/2010/main" val="1042099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9F1AE-B9C6-C88C-461F-19A825ED4267}"/>
              </a:ext>
            </a:extLst>
          </p:cNvPr>
          <p:cNvSpPr>
            <a:spLocks noGrp="1"/>
          </p:cNvSpPr>
          <p:nvPr>
            <p:ph type="title"/>
          </p:nvPr>
        </p:nvSpPr>
        <p:spPr/>
        <p:txBody>
          <a:bodyPr>
            <a:normAutofit/>
          </a:bodyPr>
          <a:lstStyle/>
          <a:p>
            <a:r>
              <a:rPr lang="en-US" sz="3200" b="1" dirty="0"/>
              <a:t>Nutraceuticals, Dietary Supplements &amp; Functional Foods – The Driving Factors</a:t>
            </a:r>
            <a:endParaRPr lang="en-IN" sz="3200" b="1" dirty="0"/>
          </a:p>
        </p:txBody>
      </p:sp>
      <p:sp>
        <p:nvSpPr>
          <p:cNvPr id="3" name="Content Placeholder 2">
            <a:extLst>
              <a:ext uri="{FF2B5EF4-FFF2-40B4-BE49-F238E27FC236}">
                <a16:creationId xmlns:a16="http://schemas.microsoft.com/office/drawing/2014/main" id="{8D97040E-1B14-0D6E-1357-3796A1BDD49E}"/>
              </a:ext>
            </a:extLst>
          </p:cNvPr>
          <p:cNvSpPr>
            <a:spLocks noGrp="1"/>
          </p:cNvSpPr>
          <p:nvPr>
            <p:ph idx="1"/>
          </p:nvPr>
        </p:nvSpPr>
        <p:spPr/>
        <p:txBody>
          <a:bodyPr>
            <a:normAutofit/>
          </a:bodyPr>
          <a:lstStyle/>
          <a:p>
            <a:r>
              <a:rPr lang="en-US" sz="2200" dirty="0"/>
              <a:t>Nutraceutical market in India is evolving and is estimated to reach USD 18 billion by the end of 2025 as compared to USD 4 billion by end of 2020 </a:t>
            </a:r>
          </a:p>
          <a:p>
            <a:r>
              <a:rPr lang="en-IN" sz="2200" dirty="0"/>
              <a:t>Increased health awareness</a:t>
            </a:r>
          </a:p>
          <a:p>
            <a:r>
              <a:rPr lang="en-IN" sz="2200" dirty="0"/>
              <a:t>Preventive healthcare</a:t>
            </a:r>
          </a:p>
          <a:p>
            <a:r>
              <a:rPr lang="en-IN" sz="2200" dirty="0"/>
              <a:t>Demand for Natural Products</a:t>
            </a:r>
          </a:p>
          <a:p>
            <a:r>
              <a:rPr lang="en-US" sz="2200" dirty="0"/>
              <a:t>Interest of foreign investors in the nutraceutical market – significant increase due to the opening of 100% Foreign Direct Investment (FDI) in the nutraceutical and food supplement manufacturing sector, and such companies can also sell their products through wholesale, retail, or e‑commerce platform. Thus, the FDI has increased from USD 131.4 million in 2012 to USD 584.7 million in 2019.[7,8] With such phenomenal growth, India is poised to be a global leader in nutraceuticals. </a:t>
            </a:r>
            <a:endParaRPr lang="en-IN" sz="2200" dirty="0"/>
          </a:p>
          <a:p>
            <a:endParaRPr lang="en-IN" dirty="0"/>
          </a:p>
        </p:txBody>
      </p:sp>
    </p:spTree>
    <p:extLst>
      <p:ext uri="{BB962C8B-B14F-4D97-AF65-F5344CB8AC3E}">
        <p14:creationId xmlns:p14="http://schemas.microsoft.com/office/powerpoint/2010/main" val="856948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6FC77-E5F9-D651-584A-563B6C9809BF}"/>
              </a:ext>
            </a:extLst>
          </p:cNvPr>
          <p:cNvSpPr>
            <a:spLocks noGrp="1"/>
          </p:cNvSpPr>
          <p:nvPr>
            <p:ph type="title"/>
          </p:nvPr>
        </p:nvSpPr>
        <p:spPr/>
        <p:txBody>
          <a:bodyPr>
            <a:normAutofit/>
          </a:bodyPr>
          <a:lstStyle/>
          <a:p>
            <a:r>
              <a:rPr lang="en-US" sz="3200" b="1" dirty="0"/>
              <a:t>Nutraceuticals – The Driving Factors</a:t>
            </a:r>
            <a:endParaRPr lang="en-IN" sz="3200" dirty="0"/>
          </a:p>
        </p:txBody>
      </p:sp>
      <p:sp>
        <p:nvSpPr>
          <p:cNvPr id="3" name="Content Placeholder 2">
            <a:extLst>
              <a:ext uri="{FF2B5EF4-FFF2-40B4-BE49-F238E27FC236}">
                <a16:creationId xmlns:a16="http://schemas.microsoft.com/office/drawing/2014/main" id="{4A4AC489-CAC2-408F-BA6B-3CACF4D259BA}"/>
              </a:ext>
            </a:extLst>
          </p:cNvPr>
          <p:cNvSpPr>
            <a:spLocks noGrp="1"/>
          </p:cNvSpPr>
          <p:nvPr>
            <p:ph idx="1"/>
          </p:nvPr>
        </p:nvSpPr>
        <p:spPr/>
        <p:txBody>
          <a:bodyPr>
            <a:normAutofit fontScale="92500" lnSpcReduction="10000"/>
          </a:bodyPr>
          <a:lstStyle/>
          <a:p>
            <a:r>
              <a:rPr lang="en-US" dirty="0"/>
              <a:t>Government support: Robust policies and FSSAI's evolving standards foster industry confidence and international trade.</a:t>
            </a:r>
          </a:p>
          <a:p>
            <a:r>
              <a:rPr lang="en-US" dirty="0"/>
              <a:t>Research advancements: New formulation technologies and focus on evidence-based health benefits drive product innovation.</a:t>
            </a:r>
          </a:p>
          <a:p>
            <a:r>
              <a:rPr lang="en-US" dirty="0"/>
              <a:t>Regulatory modernization: Nuanced distinctions between supplements, nutraceuticals, and medicines; stricter claim substantiation; new draft regulations in 2024.</a:t>
            </a:r>
          </a:p>
          <a:p>
            <a:r>
              <a:rPr lang="en-US" dirty="0"/>
              <a:t>Broadening ingredient base: Innovation includes both traditional Indian botanicals and trending global compounds such as CBD.</a:t>
            </a:r>
          </a:p>
          <a:p>
            <a:r>
              <a:rPr lang="en-US" dirty="0"/>
              <a:t>These developments collectively position India as a fast-growing center for nutraceutical research, regulation, and innovation.</a:t>
            </a:r>
          </a:p>
          <a:p>
            <a:endParaRPr lang="en-IN" dirty="0"/>
          </a:p>
        </p:txBody>
      </p:sp>
    </p:spTree>
    <p:extLst>
      <p:ext uri="{BB962C8B-B14F-4D97-AF65-F5344CB8AC3E}">
        <p14:creationId xmlns:p14="http://schemas.microsoft.com/office/powerpoint/2010/main" val="3912605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E1BF83-6EA9-05D8-97E0-4E73B32C7F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729410-33E5-EAF1-A8C9-488EF0C86191}"/>
              </a:ext>
            </a:extLst>
          </p:cNvPr>
          <p:cNvSpPr>
            <a:spLocks noGrp="1"/>
          </p:cNvSpPr>
          <p:nvPr>
            <p:ph type="title"/>
          </p:nvPr>
        </p:nvSpPr>
        <p:spPr/>
        <p:txBody>
          <a:bodyPr>
            <a:normAutofit/>
          </a:bodyPr>
          <a:lstStyle/>
          <a:p>
            <a:r>
              <a:rPr lang="en-US" sz="3200" b="1" dirty="0"/>
              <a:t>Nutraceuticals - Regulations</a:t>
            </a:r>
            <a:endParaRPr lang="en-IN" sz="3200" b="1" dirty="0"/>
          </a:p>
        </p:txBody>
      </p:sp>
      <p:sp>
        <p:nvSpPr>
          <p:cNvPr id="3" name="Content Placeholder 2">
            <a:extLst>
              <a:ext uri="{FF2B5EF4-FFF2-40B4-BE49-F238E27FC236}">
                <a16:creationId xmlns:a16="http://schemas.microsoft.com/office/drawing/2014/main" id="{CC738CBE-2991-33EB-5DD0-148E4A72B646}"/>
              </a:ext>
            </a:extLst>
          </p:cNvPr>
          <p:cNvSpPr>
            <a:spLocks noGrp="1"/>
          </p:cNvSpPr>
          <p:nvPr>
            <p:ph idx="1"/>
          </p:nvPr>
        </p:nvSpPr>
        <p:spPr>
          <a:xfrm>
            <a:off x="838199" y="1516531"/>
            <a:ext cx="10997485" cy="4976343"/>
          </a:xfrm>
        </p:spPr>
        <p:txBody>
          <a:bodyPr>
            <a:noAutofit/>
          </a:bodyPr>
          <a:lstStyle/>
          <a:p>
            <a:pPr>
              <a:lnSpc>
                <a:spcPct val="100000"/>
              </a:lnSpc>
            </a:pPr>
            <a:r>
              <a:rPr lang="en-IN" sz="2000" b="1" dirty="0"/>
              <a:t>Current Regulatory Landscape (India)</a:t>
            </a:r>
          </a:p>
          <a:p>
            <a:pPr>
              <a:lnSpc>
                <a:spcPct val="100000"/>
              </a:lnSpc>
            </a:pPr>
            <a:r>
              <a:rPr lang="en-IN" sz="2000" b="1" dirty="0"/>
              <a:t>Primary regulator:</a:t>
            </a:r>
            <a:r>
              <a:rPr lang="en-IN" sz="2000" dirty="0"/>
              <a:t> FSSAI governs nutraceuticals, dietary supplements &amp; functional foods, except when disease-treatment claims push products under </a:t>
            </a:r>
            <a:r>
              <a:rPr lang="en-IN" sz="2000" b="1" dirty="0"/>
              <a:t>Drugs Rules/CDSCO</a:t>
            </a:r>
            <a:r>
              <a:rPr lang="en-IN" sz="2000" dirty="0"/>
              <a:t>.</a:t>
            </a:r>
          </a:p>
          <a:p>
            <a:pPr>
              <a:lnSpc>
                <a:spcPct val="100000"/>
              </a:lnSpc>
            </a:pPr>
            <a:r>
              <a:rPr lang="en-IN" sz="2000" b="1" dirty="0"/>
              <a:t>Core instruments:</a:t>
            </a:r>
            <a:r>
              <a:rPr lang="en-IN" sz="2000" dirty="0"/>
              <a:t> 2016 Nutra Regulations (definitions, schedules, limits) + FSSAI’s </a:t>
            </a:r>
            <a:r>
              <a:rPr lang="en-IN" sz="2000" b="1" dirty="0"/>
              <a:t>2022 draft Nutra Regs (operationalised by directions)</a:t>
            </a:r>
            <a:r>
              <a:rPr lang="en-IN" sz="2000" dirty="0"/>
              <a:t> + </a:t>
            </a:r>
            <a:r>
              <a:rPr lang="en-IN" sz="2000" b="1" dirty="0"/>
              <a:t>Advertising &amp; Claims Regulations, 2018</a:t>
            </a:r>
            <a:r>
              <a:rPr lang="en-IN" sz="2000" dirty="0"/>
              <a:t>.</a:t>
            </a:r>
          </a:p>
          <a:p>
            <a:pPr>
              <a:lnSpc>
                <a:spcPct val="100000"/>
              </a:lnSpc>
            </a:pPr>
            <a:r>
              <a:rPr lang="en-IN" sz="2000" b="1" dirty="0"/>
              <a:t>Ingredients:</a:t>
            </a:r>
            <a:r>
              <a:rPr lang="en-IN" sz="2000" dirty="0"/>
              <a:t> Only those on approved Schedules (esp. Schedule VI for nutraceuticals); some require data support. Use must respect </a:t>
            </a:r>
            <a:r>
              <a:rPr lang="en-IN" sz="2000" b="1" dirty="0"/>
              <a:t>ICMR RDA limits</a:t>
            </a:r>
            <a:r>
              <a:rPr lang="en-IN" sz="2000" dirty="0"/>
              <a:t>.</a:t>
            </a:r>
          </a:p>
          <a:p>
            <a:pPr>
              <a:lnSpc>
                <a:spcPct val="100000"/>
              </a:lnSpc>
            </a:pPr>
            <a:r>
              <a:rPr lang="en-IN" sz="2000" b="1" dirty="0"/>
              <a:t>Claims &amp; labelling:</a:t>
            </a:r>
            <a:r>
              <a:rPr lang="en-IN" sz="2000" dirty="0"/>
              <a:t> Disease-prevention/cure claims prohibited; only permitted well-being/structure-function claims allowed with substantiation.</a:t>
            </a:r>
          </a:p>
          <a:p>
            <a:pPr>
              <a:lnSpc>
                <a:spcPct val="100000"/>
              </a:lnSpc>
            </a:pPr>
            <a:r>
              <a:rPr lang="en-IN" sz="2000" b="1" dirty="0"/>
              <a:t>Manufacturing &amp; licensing:</a:t>
            </a:r>
            <a:r>
              <a:rPr lang="en-IN" sz="2000" dirty="0"/>
              <a:t> GMP and </a:t>
            </a:r>
            <a:r>
              <a:rPr lang="en-IN" sz="2000" dirty="0" err="1"/>
              <a:t>FoSCoS</a:t>
            </a:r>
            <a:r>
              <a:rPr lang="en-IN" sz="2000" dirty="0"/>
              <a:t> licensing mandatory; imports require FSSAI clearance (FICS/ICEGATE).</a:t>
            </a:r>
          </a:p>
          <a:p>
            <a:pPr>
              <a:lnSpc>
                <a:spcPct val="100000"/>
              </a:lnSpc>
            </a:pPr>
            <a:r>
              <a:rPr lang="en-IN" sz="2000" b="1" dirty="0"/>
              <a:t>Regulatory flux:</a:t>
            </a:r>
            <a:r>
              <a:rPr lang="en-IN" sz="2000" dirty="0"/>
              <a:t> Policy debate ongoing on shifting some categories to </a:t>
            </a:r>
            <a:r>
              <a:rPr lang="en-IN" sz="2000" b="1" dirty="0"/>
              <a:t>CDSCO</a:t>
            </a:r>
            <a:r>
              <a:rPr lang="en-IN" sz="2000" dirty="0"/>
              <a:t>; but FSSAI remains the operative regulator today.</a:t>
            </a:r>
          </a:p>
        </p:txBody>
      </p:sp>
    </p:spTree>
    <p:extLst>
      <p:ext uri="{BB962C8B-B14F-4D97-AF65-F5344CB8AC3E}">
        <p14:creationId xmlns:p14="http://schemas.microsoft.com/office/powerpoint/2010/main" val="1869502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EAE124-1326-F984-D25E-73B43D0913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D92730-76DA-9B32-8E76-6706C0C88027}"/>
              </a:ext>
            </a:extLst>
          </p:cNvPr>
          <p:cNvSpPr>
            <a:spLocks noGrp="1"/>
          </p:cNvSpPr>
          <p:nvPr>
            <p:ph type="title"/>
          </p:nvPr>
        </p:nvSpPr>
        <p:spPr/>
        <p:txBody>
          <a:bodyPr>
            <a:normAutofit/>
          </a:bodyPr>
          <a:lstStyle/>
          <a:p>
            <a:r>
              <a:rPr lang="en-US" sz="3200" b="1" dirty="0"/>
              <a:t>Nutraceuticals - Regulations</a:t>
            </a:r>
            <a:endParaRPr lang="en-IN" sz="3200" b="1" dirty="0"/>
          </a:p>
        </p:txBody>
      </p:sp>
      <p:sp>
        <p:nvSpPr>
          <p:cNvPr id="3" name="Content Placeholder 2">
            <a:extLst>
              <a:ext uri="{FF2B5EF4-FFF2-40B4-BE49-F238E27FC236}">
                <a16:creationId xmlns:a16="http://schemas.microsoft.com/office/drawing/2014/main" id="{ABAE2140-26F4-6159-0BE5-B8E0248D7CCA}"/>
              </a:ext>
            </a:extLst>
          </p:cNvPr>
          <p:cNvSpPr>
            <a:spLocks noGrp="1"/>
          </p:cNvSpPr>
          <p:nvPr>
            <p:ph idx="1"/>
          </p:nvPr>
        </p:nvSpPr>
        <p:spPr>
          <a:xfrm>
            <a:off x="838199" y="1516531"/>
            <a:ext cx="10997485" cy="4976343"/>
          </a:xfrm>
        </p:spPr>
        <p:txBody>
          <a:bodyPr>
            <a:noAutofit/>
          </a:bodyPr>
          <a:lstStyle/>
          <a:p>
            <a:pPr>
              <a:lnSpc>
                <a:spcPct val="150000"/>
              </a:lnSpc>
            </a:pPr>
            <a:r>
              <a:rPr lang="en-US" sz="2000" dirty="0"/>
              <a:t>India's regulatory environment for nutraceuticals is evolving rapidly. The Food Safety and Standards Authority of India (FSSAI) remains the central regulatory body, but recent updates include:</a:t>
            </a:r>
          </a:p>
          <a:p>
            <a:pPr lvl="1">
              <a:lnSpc>
                <a:spcPct val="150000"/>
              </a:lnSpc>
            </a:pPr>
            <a:r>
              <a:rPr lang="en-US" sz="2000" dirty="0"/>
              <a:t>The 2024 formation of an Inter-Ministerial Committee to review and possibly redefine which products fall under FSSAI or pharmaceutical oversight, especially those making disease risk reduction claims.</a:t>
            </a:r>
          </a:p>
          <a:p>
            <a:pPr lvl="1">
              <a:lnSpc>
                <a:spcPct val="150000"/>
              </a:lnSpc>
            </a:pPr>
            <a:r>
              <a:rPr lang="en-US" sz="2000" dirty="0"/>
              <a:t>The impending Nutra Regulations, intended to supersede the 2016 guidelines, will introduce stricter limits on nutrient quantities and clearer distinctions among supplements, nutraceuticals, and foods for medical or special dietary purposes.</a:t>
            </a:r>
          </a:p>
          <a:p>
            <a:pPr lvl="1">
              <a:lnSpc>
                <a:spcPct val="150000"/>
              </a:lnSpc>
            </a:pPr>
            <a:r>
              <a:rPr lang="en-US" sz="2000" dirty="0"/>
              <a:t>Regulatory measures emphasize scientific substantiation of health claims, ensuring truthful and meaningful advertisement, and prevent misleading labels and brand names.</a:t>
            </a:r>
          </a:p>
        </p:txBody>
      </p:sp>
    </p:spTree>
    <p:extLst>
      <p:ext uri="{BB962C8B-B14F-4D97-AF65-F5344CB8AC3E}">
        <p14:creationId xmlns:p14="http://schemas.microsoft.com/office/powerpoint/2010/main" val="37277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3041D-6FD8-99D1-0A08-14A20C4E3EB1}"/>
            </a:ext>
          </a:extLst>
        </p:cNvPr>
        <p:cNvGrpSpPr/>
        <p:nvPr/>
      </p:nvGrpSpPr>
      <p:grpSpPr>
        <a:xfrm>
          <a:off x="0" y="0"/>
          <a:ext cx="0" cy="0"/>
          <a:chOff x="0" y="0"/>
          <a:chExt cx="0" cy="0"/>
        </a:xfrm>
      </p:grpSpPr>
      <p:graphicFrame>
        <p:nvGraphicFramePr>
          <p:cNvPr id="10" name="Content Placeholder 9">
            <a:extLst>
              <a:ext uri="{FF2B5EF4-FFF2-40B4-BE49-F238E27FC236}">
                <a16:creationId xmlns:a16="http://schemas.microsoft.com/office/drawing/2014/main" id="{8572D35D-BF0A-199C-0A67-20BABCC53794}"/>
              </a:ext>
            </a:extLst>
          </p:cNvPr>
          <p:cNvGraphicFramePr>
            <a:graphicFrameLocks noGrp="1"/>
          </p:cNvGraphicFramePr>
          <p:nvPr>
            <p:ph idx="1"/>
            <p:extLst>
              <p:ext uri="{D42A27DB-BD31-4B8C-83A1-F6EECF244321}">
                <p14:modId xmlns:p14="http://schemas.microsoft.com/office/powerpoint/2010/main" val="423609000"/>
              </p:ext>
            </p:extLst>
          </p:nvPr>
        </p:nvGraphicFramePr>
        <p:xfrm>
          <a:off x="494227" y="306379"/>
          <a:ext cx="11508883" cy="6011047"/>
        </p:xfrm>
        <a:graphic>
          <a:graphicData uri="http://schemas.openxmlformats.org/drawingml/2006/table">
            <a:tbl>
              <a:tblPr>
                <a:tableStyleId>{5C22544A-7EE6-4342-B048-85BDC9FD1C3A}</a:tableStyleId>
              </a:tblPr>
              <a:tblGrid>
                <a:gridCol w="1389550">
                  <a:extLst>
                    <a:ext uri="{9D8B030D-6E8A-4147-A177-3AD203B41FA5}">
                      <a16:colId xmlns:a16="http://schemas.microsoft.com/office/drawing/2014/main" val="1228159276"/>
                    </a:ext>
                  </a:extLst>
                </a:gridCol>
                <a:gridCol w="2147216">
                  <a:extLst>
                    <a:ext uri="{9D8B030D-6E8A-4147-A177-3AD203B41FA5}">
                      <a16:colId xmlns:a16="http://schemas.microsoft.com/office/drawing/2014/main" val="3087532255"/>
                    </a:ext>
                  </a:extLst>
                </a:gridCol>
                <a:gridCol w="1790115">
                  <a:extLst>
                    <a:ext uri="{9D8B030D-6E8A-4147-A177-3AD203B41FA5}">
                      <a16:colId xmlns:a16="http://schemas.microsoft.com/office/drawing/2014/main" val="2846711973"/>
                    </a:ext>
                  </a:extLst>
                </a:gridCol>
                <a:gridCol w="2255263">
                  <a:extLst>
                    <a:ext uri="{9D8B030D-6E8A-4147-A177-3AD203B41FA5}">
                      <a16:colId xmlns:a16="http://schemas.microsoft.com/office/drawing/2014/main" val="1083605439"/>
                    </a:ext>
                  </a:extLst>
                </a:gridCol>
                <a:gridCol w="1931067">
                  <a:extLst>
                    <a:ext uri="{9D8B030D-6E8A-4147-A177-3AD203B41FA5}">
                      <a16:colId xmlns:a16="http://schemas.microsoft.com/office/drawing/2014/main" val="3847001363"/>
                    </a:ext>
                  </a:extLst>
                </a:gridCol>
                <a:gridCol w="1995672">
                  <a:extLst>
                    <a:ext uri="{9D8B030D-6E8A-4147-A177-3AD203B41FA5}">
                      <a16:colId xmlns:a16="http://schemas.microsoft.com/office/drawing/2014/main" val="2902649122"/>
                    </a:ext>
                  </a:extLst>
                </a:gridCol>
              </a:tblGrid>
              <a:tr h="1163932">
                <a:tc>
                  <a:txBody>
                    <a:bodyPr/>
                    <a:lstStyle/>
                    <a:p>
                      <a:pPr algn="ctr" fontAlgn="ctr">
                        <a:buNone/>
                      </a:pPr>
                      <a:r>
                        <a:rPr lang="en-IN" sz="1800" b="1" u="none" strike="noStrike" dirty="0">
                          <a:effectLst/>
                        </a:rPr>
                        <a:t>Aspect</a:t>
                      </a:r>
                      <a:endParaRPr lang="en-IN"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ctr" fontAlgn="ctr">
                        <a:buNone/>
                      </a:pPr>
                      <a:r>
                        <a:rPr lang="en-IN" sz="1800" b="1" u="none" strike="noStrike" dirty="0">
                          <a:effectLst/>
                        </a:rPr>
                        <a:t>2016 Regulations</a:t>
                      </a:r>
                      <a:endParaRPr lang="en-IN"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ctr" fontAlgn="ctr">
                        <a:buNone/>
                      </a:pPr>
                      <a:r>
                        <a:rPr lang="en-US" sz="1800" b="1" u="none" strike="noStrike" dirty="0">
                          <a:effectLst/>
                        </a:rPr>
                        <a:t>2022 Draft (</a:t>
                      </a:r>
                      <a:r>
                        <a:rPr lang="en-US" sz="1800" b="1" u="none" strike="noStrike" dirty="0" err="1">
                          <a:effectLst/>
                        </a:rPr>
                        <a:t>Operationalised</a:t>
                      </a:r>
                      <a:r>
                        <a:rPr lang="en-US" sz="1800" b="1" u="none" strike="noStrike" dirty="0">
                          <a:effectLst/>
                        </a:rPr>
                        <a:t> by FSSAI directions)</a:t>
                      </a:r>
                      <a:endParaRPr lang="en-US"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ctr" fontAlgn="ctr">
                        <a:buNone/>
                      </a:pPr>
                      <a:r>
                        <a:rPr lang="en-IN" sz="1800" b="1" u="none" strike="noStrike" dirty="0">
                          <a:effectLst/>
                        </a:rPr>
                        <a:t>2024 Transitional Phase</a:t>
                      </a:r>
                      <a:endParaRPr lang="en-IN"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ctr" fontAlgn="ctr">
                        <a:buNone/>
                      </a:pPr>
                      <a:r>
                        <a:rPr lang="en-IN" sz="1800" b="1" u="none" strike="noStrike" dirty="0">
                          <a:effectLst/>
                        </a:rPr>
                        <a:t>2025 Current Regime</a:t>
                      </a:r>
                      <a:endParaRPr lang="en-IN"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ctr" fontAlgn="ctr">
                        <a:buNone/>
                      </a:pPr>
                      <a:r>
                        <a:rPr lang="en-IN" sz="1800" b="1" u="none" strike="noStrike" dirty="0">
                          <a:effectLst/>
                        </a:rPr>
                        <a:t>Shift/Trend</a:t>
                      </a:r>
                      <a:endParaRPr lang="en-IN" sz="1800" b="1" i="0" u="none" strike="noStrike" dirty="0">
                        <a:solidFill>
                          <a:srgbClr val="000000"/>
                        </a:solidFill>
                        <a:effectLst/>
                        <a:latin typeface="Calibri" panose="020F0502020204030204" pitchFamily="34" charset="0"/>
                      </a:endParaRPr>
                    </a:p>
                  </a:txBody>
                  <a:tcPr marL="3509" marR="3509" marT="3509" marB="0" anchor="ctr"/>
                </a:tc>
                <a:extLst>
                  <a:ext uri="{0D108BD9-81ED-4DB2-BD59-A6C34878D82A}">
                    <a16:rowId xmlns:a16="http://schemas.microsoft.com/office/drawing/2014/main" val="848175550"/>
                  </a:ext>
                </a:extLst>
              </a:tr>
              <a:tr h="1743813">
                <a:tc>
                  <a:txBody>
                    <a:bodyPr/>
                    <a:lstStyle/>
                    <a:p>
                      <a:pPr algn="l" fontAlgn="ctr">
                        <a:buNone/>
                      </a:pPr>
                      <a:r>
                        <a:rPr lang="en-IN" sz="1800" u="none" strike="noStrike" dirty="0">
                          <a:effectLst/>
                        </a:rPr>
                        <a:t>Regulatory Base</a:t>
                      </a:r>
                      <a:endParaRPr lang="en-IN"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dirty="0">
                          <a:effectLst/>
                        </a:rPr>
                        <a:t>FSS (Health Supplements, Nutraceuticals, FSDU, FSMP, Functional Foods, Novel Foods), notified 23-Dec-2016</a:t>
                      </a:r>
                      <a:endParaRPr lang="en-US" sz="1800" b="0"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dirty="0">
                          <a:effectLst/>
                        </a:rPr>
                        <a:t>Draft FSS (Nutra) Regulations, 2022 – not </a:t>
                      </a:r>
                      <a:r>
                        <a:rPr lang="en-US" sz="1800" u="none" strike="noStrike" dirty="0" err="1">
                          <a:effectLst/>
                        </a:rPr>
                        <a:t>gazetted</a:t>
                      </a:r>
                      <a:r>
                        <a:rPr lang="en-US" sz="1800" u="none" strike="noStrike" dirty="0">
                          <a:effectLst/>
                        </a:rPr>
                        <a:t>, but </a:t>
                      </a:r>
                      <a:r>
                        <a:rPr lang="en-US" sz="1800" u="none" strike="noStrike" dirty="0" err="1">
                          <a:effectLst/>
                        </a:rPr>
                        <a:t>operationalised</a:t>
                      </a:r>
                      <a:r>
                        <a:rPr lang="en-US" sz="1800" u="none" strike="noStrike" dirty="0">
                          <a:effectLst/>
                        </a:rPr>
                        <a:t> via directions (from 29-Mar-2022)</a:t>
                      </a:r>
                      <a:endParaRPr lang="en-US" sz="1800" b="0"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IN" sz="1800" u="none" strike="noStrike" dirty="0">
                          <a:effectLst/>
                        </a:rPr>
                        <a:t>Re-operationalisation directions (e.g. 11-Apr-2023, Aug-2024) applied; hybrid framework</a:t>
                      </a:r>
                      <a:endParaRPr lang="en-IN" sz="1800" b="0"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a:effectLst/>
                        </a:rPr>
                        <a:t>Hybrid continues: 2016 + amendments + 2022 draft directions + Advertising &amp; Claims 2018</a:t>
                      </a:r>
                      <a:endParaRPr lang="en-US"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a:effectLst/>
                        </a:rPr>
                        <a:t>More layered, directions increasingly treated as de facto law</a:t>
                      </a:r>
                      <a:endParaRPr lang="en-US" sz="1800" b="0" i="0" u="none" strike="noStrike">
                        <a:solidFill>
                          <a:srgbClr val="000000"/>
                        </a:solidFill>
                        <a:effectLst/>
                        <a:latin typeface="Calibri" panose="020F0502020204030204" pitchFamily="34" charset="0"/>
                      </a:endParaRPr>
                    </a:p>
                  </a:txBody>
                  <a:tcPr marL="3509" marR="3509" marT="3509" marB="0" anchor="ctr"/>
                </a:tc>
                <a:extLst>
                  <a:ext uri="{0D108BD9-81ED-4DB2-BD59-A6C34878D82A}">
                    <a16:rowId xmlns:a16="http://schemas.microsoft.com/office/drawing/2014/main" val="2370454262"/>
                  </a:ext>
                </a:extLst>
              </a:tr>
              <a:tr h="1453873">
                <a:tc>
                  <a:txBody>
                    <a:bodyPr/>
                    <a:lstStyle/>
                    <a:p>
                      <a:pPr algn="l" fontAlgn="ctr">
                        <a:buNone/>
                      </a:pPr>
                      <a:r>
                        <a:rPr lang="en-IN" sz="1800" u="none" strike="noStrike">
                          <a:effectLst/>
                        </a:rPr>
                        <a:t>Categories Defined</a:t>
                      </a:r>
                      <a:endParaRPr lang="en-IN" sz="1800" b="1"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a:effectLst/>
                        </a:rPr>
                        <a:t>6 categories (Health Supplements, Nutraceuticals, FSDU, FSMP, Functional Foods, Novel Foods)</a:t>
                      </a:r>
                      <a:endParaRPr lang="en-US"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a:effectLst/>
                        </a:rPr>
                        <a:t>Same 6, but definitions refined (clearer scope for probiotics, prebiotics)</a:t>
                      </a:r>
                      <a:endParaRPr lang="en-US"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dirty="0">
                          <a:effectLst/>
                        </a:rPr>
                        <a:t>Same as draft 2022; guidance documents clarified borderline cases</a:t>
                      </a:r>
                      <a:endParaRPr lang="en-US" sz="1800" b="0"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dirty="0">
                          <a:effectLst/>
                        </a:rPr>
                        <a:t>Same as 2024, but stricter interpretation for borderline claims</a:t>
                      </a:r>
                      <a:endParaRPr lang="en-US" sz="1800" b="0"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IN" sz="1800" u="none" strike="noStrike" dirty="0">
                          <a:effectLst/>
                        </a:rPr>
                        <a:t>From basic to refined to clarified</a:t>
                      </a:r>
                      <a:endParaRPr lang="en-IN" sz="1800" b="0" i="0" u="none" strike="noStrike" dirty="0">
                        <a:solidFill>
                          <a:srgbClr val="000000"/>
                        </a:solidFill>
                        <a:effectLst/>
                        <a:latin typeface="Calibri" panose="020F0502020204030204" pitchFamily="34" charset="0"/>
                      </a:endParaRPr>
                    </a:p>
                  </a:txBody>
                  <a:tcPr marL="3509" marR="3509" marT="3509" marB="0" anchor="ctr"/>
                </a:tc>
                <a:extLst>
                  <a:ext uri="{0D108BD9-81ED-4DB2-BD59-A6C34878D82A}">
                    <a16:rowId xmlns:a16="http://schemas.microsoft.com/office/drawing/2014/main" val="2918271447"/>
                  </a:ext>
                </a:extLst>
              </a:tr>
              <a:tr h="1565377">
                <a:tc>
                  <a:txBody>
                    <a:bodyPr/>
                    <a:lstStyle/>
                    <a:p>
                      <a:pPr algn="l" fontAlgn="ctr">
                        <a:buNone/>
                      </a:pPr>
                      <a:r>
                        <a:rPr lang="en-IN" sz="1800" u="none" strike="noStrike">
                          <a:effectLst/>
                        </a:rPr>
                        <a:t>Ingredients</a:t>
                      </a:r>
                      <a:endParaRPr lang="en-IN" sz="1800" b="1"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IN" sz="1800" u="none" strike="noStrike">
                          <a:effectLst/>
                        </a:rPr>
                        <a:t>Fixed Schedules I–VIII</a:t>
                      </a:r>
                      <a:endParaRPr lang="en-IN"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a:effectLst/>
                        </a:rPr>
                        <a:t>Expanded schedules, new botanicals/amino acids; positive lists introduced</a:t>
                      </a:r>
                      <a:endParaRPr lang="en-US"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a:effectLst/>
                        </a:rPr>
                        <a:t>Lists revised via 2023 &amp; 2024 directions; new additives approved; alignment with Codex lists</a:t>
                      </a:r>
                      <a:endParaRPr lang="en-US"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dirty="0">
                          <a:effectLst/>
                        </a:rPr>
                        <a:t>Continuously updated compendium, regular amendments mid-2025</a:t>
                      </a:r>
                      <a:endParaRPr lang="en-US" sz="1800" b="0"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dirty="0">
                          <a:effectLst/>
                        </a:rPr>
                        <a:t>From static to expanded to living lists</a:t>
                      </a:r>
                      <a:endParaRPr lang="en-US" sz="1800" b="0" i="0" u="none" strike="noStrike" dirty="0">
                        <a:solidFill>
                          <a:srgbClr val="000000"/>
                        </a:solidFill>
                        <a:effectLst/>
                        <a:latin typeface="Calibri" panose="020F0502020204030204" pitchFamily="34" charset="0"/>
                      </a:endParaRPr>
                    </a:p>
                  </a:txBody>
                  <a:tcPr marL="3509" marR="3509" marT="3509" marB="0" anchor="ctr"/>
                </a:tc>
                <a:extLst>
                  <a:ext uri="{0D108BD9-81ED-4DB2-BD59-A6C34878D82A}">
                    <a16:rowId xmlns:a16="http://schemas.microsoft.com/office/drawing/2014/main" val="2307703526"/>
                  </a:ext>
                </a:extLst>
              </a:tr>
            </a:tbl>
          </a:graphicData>
        </a:graphic>
      </p:graphicFrame>
    </p:spTree>
    <p:extLst>
      <p:ext uri="{BB962C8B-B14F-4D97-AF65-F5344CB8AC3E}">
        <p14:creationId xmlns:p14="http://schemas.microsoft.com/office/powerpoint/2010/main" val="4032033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1E973-E70E-1DC2-971A-6B62E19E2662}"/>
              </a:ext>
            </a:extLst>
          </p:cNvPr>
          <p:cNvSpPr>
            <a:spLocks noGrp="1"/>
          </p:cNvSpPr>
          <p:nvPr>
            <p:ph type="title"/>
          </p:nvPr>
        </p:nvSpPr>
        <p:spPr/>
        <p:txBody>
          <a:bodyPr/>
          <a:lstStyle/>
          <a:p>
            <a:endParaRPr lang="en-IN"/>
          </a:p>
        </p:txBody>
      </p:sp>
      <p:graphicFrame>
        <p:nvGraphicFramePr>
          <p:cNvPr id="10" name="Content Placeholder 9">
            <a:extLst>
              <a:ext uri="{FF2B5EF4-FFF2-40B4-BE49-F238E27FC236}">
                <a16:creationId xmlns:a16="http://schemas.microsoft.com/office/drawing/2014/main" id="{C3602051-A7DA-EE74-8077-29E5FE8B1D5E}"/>
              </a:ext>
            </a:extLst>
          </p:cNvPr>
          <p:cNvGraphicFramePr>
            <a:graphicFrameLocks noGrp="1"/>
          </p:cNvGraphicFramePr>
          <p:nvPr>
            <p:ph idx="1"/>
            <p:extLst>
              <p:ext uri="{D42A27DB-BD31-4B8C-83A1-F6EECF244321}">
                <p14:modId xmlns:p14="http://schemas.microsoft.com/office/powerpoint/2010/main" val="1383936221"/>
              </p:ext>
            </p:extLst>
          </p:nvPr>
        </p:nvGraphicFramePr>
        <p:xfrm>
          <a:off x="838201" y="365124"/>
          <a:ext cx="10739905" cy="5915901"/>
        </p:xfrm>
        <a:graphic>
          <a:graphicData uri="http://schemas.openxmlformats.org/drawingml/2006/table">
            <a:tbl>
              <a:tblPr>
                <a:tableStyleId>{5C22544A-7EE6-4342-B048-85BDC9FD1C3A}</a:tableStyleId>
              </a:tblPr>
              <a:tblGrid>
                <a:gridCol w="1296706">
                  <a:extLst>
                    <a:ext uri="{9D8B030D-6E8A-4147-A177-3AD203B41FA5}">
                      <a16:colId xmlns:a16="http://schemas.microsoft.com/office/drawing/2014/main" val="1228159276"/>
                    </a:ext>
                  </a:extLst>
                </a:gridCol>
                <a:gridCol w="1715745">
                  <a:extLst>
                    <a:ext uri="{9D8B030D-6E8A-4147-A177-3AD203B41FA5}">
                      <a16:colId xmlns:a16="http://schemas.microsoft.com/office/drawing/2014/main" val="3087532255"/>
                    </a:ext>
                  </a:extLst>
                </a:gridCol>
                <a:gridCol w="1610162">
                  <a:extLst>
                    <a:ext uri="{9D8B030D-6E8A-4147-A177-3AD203B41FA5}">
                      <a16:colId xmlns:a16="http://schemas.microsoft.com/office/drawing/2014/main" val="2846711973"/>
                    </a:ext>
                  </a:extLst>
                </a:gridCol>
                <a:gridCol w="2479228">
                  <a:extLst>
                    <a:ext uri="{9D8B030D-6E8A-4147-A177-3AD203B41FA5}">
                      <a16:colId xmlns:a16="http://schemas.microsoft.com/office/drawing/2014/main" val="1083605439"/>
                    </a:ext>
                  </a:extLst>
                </a:gridCol>
                <a:gridCol w="1999346">
                  <a:extLst>
                    <a:ext uri="{9D8B030D-6E8A-4147-A177-3AD203B41FA5}">
                      <a16:colId xmlns:a16="http://schemas.microsoft.com/office/drawing/2014/main" val="3847001363"/>
                    </a:ext>
                  </a:extLst>
                </a:gridCol>
                <a:gridCol w="1638718">
                  <a:extLst>
                    <a:ext uri="{9D8B030D-6E8A-4147-A177-3AD203B41FA5}">
                      <a16:colId xmlns:a16="http://schemas.microsoft.com/office/drawing/2014/main" val="2902649122"/>
                    </a:ext>
                  </a:extLst>
                </a:gridCol>
              </a:tblGrid>
              <a:tr h="1267182">
                <a:tc>
                  <a:txBody>
                    <a:bodyPr/>
                    <a:lstStyle/>
                    <a:p>
                      <a:pPr algn="ctr" fontAlgn="ctr">
                        <a:buNone/>
                      </a:pPr>
                      <a:r>
                        <a:rPr lang="en-IN" sz="1800" b="1" u="none" strike="noStrike" dirty="0">
                          <a:effectLst/>
                        </a:rPr>
                        <a:t>Aspect</a:t>
                      </a:r>
                      <a:endParaRPr lang="en-IN"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ctr" fontAlgn="ctr">
                        <a:buNone/>
                      </a:pPr>
                      <a:r>
                        <a:rPr lang="en-IN" sz="1800" b="1" u="none" strike="noStrike" dirty="0">
                          <a:effectLst/>
                        </a:rPr>
                        <a:t>2016 Regulations</a:t>
                      </a:r>
                      <a:endParaRPr lang="en-IN"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ctr" fontAlgn="ctr">
                        <a:buNone/>
                      </a:pPr>
                      <a:r>
                        <a:rPr lang="en-US" sz="1800" b="1" u="none" strike="noStrike" dirty="0">
                          <a:effectLst/>
                        </a:rPr>
                        <a:t>2022 Draft (</a:t>
                      </a:r>
                      <a:r>
                        <a:rPr lang="en-US" sz="1800" b="1" u="none" strike="noStrike" dirty="0" err="1">
                          <a:effectLst/>
                        </a:rPr>
                        <a:t>Operationalised</a:t>
                      </a:r>
                      <a:r>
                        <a:rPr lang="en-US" sz="1800" b="1" u="none" strike="noStrike" dirty="0">
                          <a:effectLst/>
                        </a:rPr>
                        <a:t> by FSSAI directions)</a:t>
                      </a:r>
                      <a:endParaRPr lang="en-US"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ctr" fontAlgn="ctr">
                        <a:buNone/>
                      </a:pPr>
                      <a:r>
                        <a:rPr lang="en-IN" sz="1800" b="1" u="none" strike="noStrike" dirty="0">
                          <a:effectLst/>
                        </a:rPr>
                        <a:t>2024 Transitional Phase</a:t>
                      </a:r>
                      <a:endParaRPr lang="en-IN"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ctr" fontAlgn="ctr">
                        <a:buNone/>
                      </a:pPr>
                      <a:r>
                        <a:rPr lang="en-IN" sz="1800" b="1" u="none" strike="noStrike" dirty="0">
                          <a:effectLst/>
                        </a:rPr>
                        <a:t>2025 Current Regime</a:t>
                      </a:r>
                      <a:endParaRPr lang="en-IN"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ctr" fontAlgn="ctr">
                        <a:buNone/>
                      </a:pPr>
                      <a:r>
                        <a:rPr lang="en-IN" sz="1800" b="1" u="none" strike="noStrike" dirty="0">
                          <a:effectLst/>
                        </a:rPr>
                        <a:t>Shift/Trend</a:t>
                      </a:r>
                      <a:endParaRPr lang="en-IN" sz="1800" b="1" i="0" u="none" strike="noStrike" dirty="0">
                        <a:solidFill>
                          <a:srgbClr val="000000"/>
                        </a:solidFill>
                        <a:effectLst/>
                        <a:latin typeface="Calibri" panose="020F0502020204030204" pitchFamily="34" charset="0"/>
                      </a:endParaRPr>
                    </a:p>
                  </a:txBody>
                  <a:tcPr marL="3509" marR="3509" marT="3509" marB="0" anchor="ctr"/>
                </a:tc>
                <a:extLst>
                  <a:ext uri="{0D108BD9-81ED-4DB2-BD59-A6C34878D82A}">
                    <a16:rowId xmlns:a16="http://schemas.microsoft.com/office/drawing/2014/main" val="848175550"/>
                  </a:ext>
                </a:extLst>
              </a:tr>
              <a:tr h="1312647">
                <a:tc>
                  <a:txBody>
                    <a:bodyPr/>
                    <a:lstStyle/>
                    <a:p>
                      <a:pPr algn="l" fontAlgn="ctr">
                        <a:buNone/>
                      </a:pPr>
                      <a:r>
                        <a:rPr lang="en-IN" sz="1800" u="none" strike="noStrike" dirty="0">
                          <a:effectLst/>
                        </a:rPr>
                        <a:t>Dosage / Limits</a:t>
                      </a:r>
                      <a:endParaRPr lang="en-IN"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IN" sz="1800" u="none" strike="noStrike" dirty="0">
                          <a:effectLst/>
                        </a:rPr>
                        <a:t>RDA-based (ICMR)</a:t>
                      </a:r>
                      <a:endParaRPr lang="en-IN" sz="1800" b="0"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IN" sz="1800" u="none" strike="noStrike" dirty="0">
                          <a:effectLst/>
                        </a:rPr>
                        <a:t>Introduced Safe Upper Limits (SULs) for vitamins/minerals</a:t>
                      </a:r>
                      <a:endParaRPr lang="en-IN" sz="1800" b="0"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dirty="0">
                          <a:effectLst/>
                        </a:rPr>
                        <a:t>SULs retained; 2024 re-</a:t>
                      </a:r>
                      <a:r>
                        <a:rPr lang="en-US" sz="1800" u="none" strike="noStrike" dirty="0" err="1">
                          <a:effectLst/>
                        </a:rPr>
                        <a:t>operationalisation</a:t>
                      </a:r>
                      <a:r>
                        <a:rPr lang="en-US" sz="1800" u="none" strike="noStrike" dirty="0">
                          <a:effectLst/>
                        </a:rPr>
                        <a:t> refined some limits, extended compliance timelines</a:t>
                      </a:r>
                      <a:endParaRPr lang="en-US" sz="1800" b="0"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a:effectLst/>
                        </a:rPr>
                        <a:t>SULs enforced; closer alignment with Codex/EFSA</a:t>
                      </a:r>
                      <a:endParaRPr lang="en-US"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dirty="0">
                          <a:effectLst/>
                        </a:rPr>
                        <a:t>From basic RDA to  SULs to globally aligned limits</a:t>
                      </a:r>
                      <a:endParaRPr lang="en-US" sz="1800" b="0" i="0" u="none" strike="noStrike" dirty="0">
                        <a:solidFill>
                          <a:srgbClr val="000000"/>
                        </a:solidFill>
                        <a:effectLst/>
                        <a:latin typeface="Calibri" panose="020F0502020204030204" pitchFamily="34" charset="0"/>
                      </a:endParaRPr>
                    </a:p>
                  </a:txBody>
                  <a:tcPr marL="3509" marR="3509" marT="3509" marB="0" anchor="ctr"/>
                </a:tc>
                <a:extLst>
                  <a:ext uri="{0D108BD9-81ED-4DB2-BD59-A6C34878D82A}">
                    <a16:rowId xmlns:a16="http://schemas.microsoft.com/office/drawing/2014/main" val="2375239965"/>
                  </a:ext>
                </a:extLst>
              </a:tr>
              <a:tr h="1898501">
                <a:tc>
                  <a:txBody>
                    <a:bodyPr/>
                    <a:lstStyle/>
                    <a:p>
                      <a:pPr algn="l" fontAlgn="ctr">
                        <a:buNone/>
                      </a:pPr>
                      <a:r>
                        <a:rPr lang="en-IN" sz="1800" u="none" strike="noStrike">
                          <a:effectLst/>
                        </a:rPr>
                        <a:t>Claims &amp; Labelling</a:t>
                      </a:r>
                      <a:endParaRPr lang="en-IN" sz="1800" b="1"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a:effectLst/>
                        </a:rPr>
                        <a:t>Basic labelling rules, disclaimers (“Not for medicinal use”), no disease claims</a:t>
                      </a:r>
                      <a:endParaRPr lang="en-US"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dirty="0">
                          <a:effectLst/>
                        </a:rPr>
                        <a:t>Integrated with Advertising &amp; Claims 2018; mandatory disclaimers, allergen info</a:t>
                      </a:r>
                      <a:endParaRPr lang="en-US" sz="1800" b="0"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dirty="0">
                          <a:effectLst/>
                        </a:rPr>
                        <a:t>2024 guidance introduced stricter timelines for claim compliance; QR codes and traceability pilots</a:t>
                      </a:r>
                      <a:endParaRPr lang="en-US" sz="1800" b="0"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IN" sz="1800" u="none" strike="noStrike" dirty="0">
                          <a:effectLst/>
                        </a:rPr>
                        <a:t>Claims tightly policed; QR code &amp; allergen labelling enforced; ASCI + FSSAI joint monitoring</a:t>
                      </a:r>
                      <a:endParaRPr lang="en-IN" sz="1800" b="0"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dirty="0">
                          <a:effectLst/>
                        </a:rPr>
                        <a:t>From basic to structured to digitally enforced</a:t>
                      </a:r>
                      <a:endParaRPr lang="en-US" sz="1800" b="0" i="0" u="none" strike="noStrike" dirty="0">
                        <a:solidFill>
                          <a:srgbClr val="000000"/>
                        </a:solidFill>
                        <a:effectLst/>
                        <a:latin typeface="Calibri" panose="020F0502020204030204" pitchFamily="34" charset="0"/>
                      </a:endParaRPr>
                    </a:p>
                  </a:txBody>
                  <a:tcPr marL="3509" marR="3509" marT="3509" marB="0" anchor="ctr"/>
                </a:tc>
                <a:extLst>
                  <a:ext uri="{0D108BD9-81ED-4DB2-BD59-A6C34878D82A}">
                    <a16:rowId xmlns:a16="http://schemas.microsoft.com/office/drawing/2014/main" val="3171513346"/>
                  </a:ext>
                </a:extLst>
              </a:tr>
              <a:tr h="1312647">
                <a:tc>
                  <a:txBody>
                    <a:bodyPr/>
                    <a:lstStyle/>
                    <a:p>
                      <a:pPr algn="l" fontAlgn="ctr">
                        <a:buNone/>
                      </a:pPr>
                      <a:r>
                        <a:rPr lang="en-IN" sz="1800" u="none" strike="noStrike" dirty="0">
                          <a:effectLst/>
                        </a:rPr>
                        <a:t>Disease Claims</a:t>
                      </a:r>
                      <a:endParaRPr lang="en-IN"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IN" sz="1800" u="none" strike="noStrike" dirty="0">
                          <a:effectLst/>
                        </a:rPr>
                        <a:t>Strictly prohibited</a:t>
                      </a:r>
                      <a:endParaRPr lang="en-IN" sz="1800" b="0"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a:effectLst/>
                        </a:rPr>
                        <a:t>Still prohibited; clearer definition in draft</a:t>
                      </a:r>
                      <a:endParaRPr lang="en-US"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a:effectLst/>
                        </a:rPr>
                        <a:t>Inter-ministerial committee (2024) recommended moving such products to CDSCO (drugs)</a:t>
                      </a:r>
                      <a:endParaRPr lang="en-US" sz="1800" b="1"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a:effectLst/>
                        </a:rPr>
                        <a:t>Still prohibited under FSSAI, but industry expects CDSCO split for disease-claim products</a:t>
                      </a:r>
                      <a:endParaRPr lang="en-US"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IN" sz="1800" u="none" strike="noStrike" dirty="0">
                          <a:effectLst/>
                        </a:rPr>
                        <a:t>Food–drug boundary hardening</a:t>
                      </a:r>
                      <a:endParaRPr lang="en-IN" sz="1800" b="0" i="0" u="none" strike="noStrike" dirty="0">
                        <a:solidFill>
                          <a:srgbClr val="000000"/>
                        </a:solidFill>
                        <a:effectLst/>
                        <a:latin typeface="Calibri" panose="020F0502020204030204" pitchFamily="34" charset="0"/>
                      </a:endParaRPr>
                    </a:p>
                  </a:txBody>
                  <a:tcPr marL="3509" marR="3509" marT="3509" marB="0" anchor="ctr"/>
                </a:tc>
                <a:extLst>
                  <a:ext uri="{0D108BD9-81ED-4DB2-BD59-A6C34878D82A}">
                    <a16:rowId xmlns:a16="http://schemas.microsoft.com/office/drawing/2014/main" val="183110241"/>
                  </a:ext>
                </a:extLst>
              </a:tr>
            </a:tbl>
          </a:graphicData>
        </a:graphic>
      </p:graphicFrame>
    </p:spTree>
    <p:extLst>
      <p:ext uri="{BB962C8B-B14F-4D97-AF65-F5344CB8AC3E}">
        <p14:creationId xmlns:p14="http://schemas.microsoft.com/office/powerpoint/2010/main" val="2217388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073E85-C8F0-538E-59E3-2E627F7040FD}"/>
            </a:ext>
          </a:extLst>
        </p:cNvPr>
        <p:cNvGrpSpPr/>
        <p:nvPr/>
      </p:nvGrpSpPr>
      <p:grpSpPr>
        <a:xfrm>
          <a:off x="0" y="0"/>
          <a:ext cx="0" cy="0"/>
          <a:chOff x="0" y="0"/>
          <a:chExt cx="0" cy="0"/>
        </a:xfrm>
      </p:grpSpPr>
      <p:graphicFrame>
        <p:nvGraphicFramePr>
          <p:cNvPr id="10" name="Content Placeholder 9">
            <a:extLst>
              <a:ext uri="{FF2B5EF4-FFF2-40B4-BE49-F238E27FC236}">
                <a16:creationId xmlns:a16="http://schemas.microsoft.com/office/drawing/2014/main" id="{129BC632-F9BA-CEFF-1DFD-E4D0B116DEDD}"/>
              </a:ext>
            </a:extLst>
          </p:cNvPr>
          <p:cNvGraphicFramePr>
            <a:graphicFrameLocks noGrp="1"/>
          </p:cNvGraphicFramePr>
          <p:nvPr>
            <p:ph idx="1"/>
            <p:extLst>
              <p:ext uri="{D42A27DB-BD31-4B8C-83A1-F6EECF244321}">
                <p14:modId xmlns:p14="http://schemas.microsoft.com/office/powerpoint/2010/main" val="717319542"/>
              </p:ext>
            </p:extLst>
          </p:nvPr>
        </p:nvGraphicFramePr>
        <p:xfrm>
          <a:off x="657895" y="321974"/>
          <a:ext cx="11113391" cy="5859887"/>
        </p:xfrm>
        <a:graphic>
          <a:graphicData uri="http://schemas.openxmlformats.org/drawingml/2006/table">
            <a:tbl>
              <a:tblPr>
                <a:tableStyleId>{5C22544A-7EE6-4342-B048-85BDC9FD1C3A}</a:tableStyleId>
              </a:tblPr>
              <a:tblGrid>
                <a:gridCol w="1341800">
                  <a:extLst>
                    <a:ext uri="{9D8B030D-6E8A-4147-A177-3AD203B41FA5}">
                      <a16:colId xmlns:a16="http://schemas.microsoft.com/office/drawing/2014/main" val="1228159276"/>
                    </a:ext>
                  </a:extLst>
                </a:gridCol>
                <a:gridCol w="1593511">
                  <a:extLst>
                    <a:ext uri="{9D8B030D-6E8A-4147-A177-3AD203B41FA5}">
                      <a16:colId xmlns:a16="http://schemas.microsoft.com/office/drawing/2014/main" val="3087532255"/>
                    </a:ext>
                  </a:extLst>
                </a:gridCol>
                <a:gridCol w="1687132">
                  <a:extLst>
                    <a:ext uri="{9D8B030D-6E8A-4147-A177-3AD203B41FA5}">
                      <a16:colId xmlns:a16="http://schemas.microsoft.com/office/drawing/2014/main" val="2846711973"/>
                    </a:ext>
                  </a:extLst>
                </a:gridCol>
                <a:gridCol w="2202287">
                  <a:extLst>
                    <a:ext uri="{9D8B030D-6E8A-4147-A177-3AD203B41FA5}">
                      <a16:colId xmlns:a16="http://schemas.microsoft.com/office/drawing/2014/main" val="1083605439"/>
                    </a:ext>
                  </a:extLst>
                </a:gridCol>
                <a:gridCol w="2446986">
                  <a:extLst>
                    <a:ext uri="{9D8B030D-6E8A-4147-A177-3AD203B41FA5}">
                      <a16:colId xmlns:a16="http://schemas.microsoft.com/office/drawing/2014/main" val="3847001363"/>
                    </a:ext>
                  </a:extLst>
                </a:gridCol>
                <a:gridCol w="1841675">
                  <a:extLst>
                    <a:ext uri="{9D8B030D-6E8A-4147-A177-3AD203B41FA5}">
                      <a16:colId xmlns:a16="http://schemas.microsoft.com/office/drawing/2014/main" val="2902649122"/>
                    </a:ext>
                  </a:extLst>
                </a:gridCol>
              </a:tblGrid>
              <a:tr h="1172818">
                <a:tc>
                  <a:txBody>
                    <a:bodyPr/>
                    <a:lstStyle/>
                    <a:p>
                      <a:pPr algn="ctr" fontAlgn="ctr">
                        <a:buNone/>
                      </a:pPr>
                      <a:r>
                        <a:rPr lang="en-IN" sz="1800" b="1" u="none" strike="noStrike" dirty="0">
                          <a:effectLst/>
                        </a:rPr>
                        <a:t>Aspect</a:t>
                      </a:r>
                      <a:endParaRPr lang="en-IN"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ctr" fontAlgn="ctr">
                        <a:buNone/>
                      </a:pPr>
                      <a:r>
                        <a:rPr lang="en-IN" sz="1800" b="1" u="none" strike="noStrike" dirty="0">
                          <a:effectLst/>
                        </a:rPr>
                        <a:t>2016 Regulations</a:t>
                      </a:r>
                      <a:endParaRPr lang="en-IN"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ctr" fontAlgn="ctr">
                        <a:buNone/>
                      </a:pPr>
                      <a:r>
                        <a:rPr lang="en-US" sz="1800" b="1" u="none" strike="noStrike" dirty="0">
                          <a:effectLst/>
                        </a:rPr>
                        <a:t>2022 Draft (</a:t>
                      </a:r>
                      <a:r>
                        <a:rPr lang="en-US" sz="1800" b="1" u="none" strike="noStrike" dirty="0" err="1">
                          <a:effectLst/>
                        </a:rPr>
                        <a:t>Operationalised</a:t>
                      </a:r>
                      <a:r>
                        <a:rPr lang="en-US" sz="1800" b="1" u="none" strike="noStrike" dirty="0">
                          <a:effectLst/>
                        </a:rPr>
                        <a:t> by FSSAI directions)</a:t>
                      </a:r>
                      <a:endParaRPr lang="en-US"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ctr" fontAlgn="ctr">
                        <a:buNone/>
                      </a:pPr>
                      <a:r>
                        <a:rPr lang="en-IN" sz="1800" b="1" u="none" strike="noStrike" dirty="0">
                          <a:effectLst/>
                        </a:rPr>
                        <a:t>2024 Transitional Phase</a:t>
                      </a:r>
                      <a:endParaRPr lang="en-IN"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ctr" fontAlgn="ctr">
                        <a:buNone/>
                      </a:pPr>
                      <a:r>
                        <a:rPr lang="en-IN" sz="1800" b="1" u="none" strike="noStrike" dirty="0">
                          <a:effectLst/>
                        </a:rPr>
                        <a:t>2025 Current Regime</a:t>
                      </a:r>
                      <a:endParaRPr lang="en-IN"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ctr" fontAlgn="ctr">
                        <a:buNone/>
                      </a:pPr>
                      <a:r>
                        <a:rPr lang="en-IN" sz="1800" b="1" u="none" strike="noStrike" dirty="0">
                          <a:effectLst/>
                        </a:rPr>
                        <a:t>Shift/Trend</a:t>
                      </a:r>
                      <a:endParaRPr lang="en-IN" sz="1800" b="1" i="0" u="none" strike="noStrike" dirty="0">
                        <a:solidFill>
                          <a:srgbClr val="000000"/>
                        </a:solidFill>
                        <a:effectLst/>
                        <a:latin typeface="Calibri" panose="020F0502020204030204" pitchFamily="34" charset="0"/>
                      </a:endParaRPr>
                    </a:p>
                  </a:txBody>
                  <a:tcPr marL="3509" marR="3509" marT="3509" marB="0" anchor="ctr"/>
                </a:tc>
                <a:extLst>
                  <a:ext uri="{0D108BD9-81ED-4DB2-BD59-A6C34878D82A}">
                    <a16:rowId xmlns:a16="http://schemas.microsoft.com/office/drawing/2014/main" val="848175550"/>
                  </a:ext>
                </a:extLst>
              </a:tr>
              <a:tr h="1464972">
                <a:tc>
                  <a:txBody>
                    <a:bodyPr/>
                    <a:lstStyle/>
                    <a:p>
                      <a:pPr algn="l" fontAlgn="ctr">
                        <a:buNone/>
                      </a:pPr>
                      <a:r>
                        <a:rPr lang="en-IN" sz="1800" u="none" strike="noStrike" dirty="0">
                          <a:effectLst/>
                        </a:rPr>
                        <a:t>Novel Foods</a:t>
                      </a:r>
                      <a:endParaRPr lang="en-IN" sz="1800" b="1"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IN" sz="1800" u="none" strike="noStrike">
                          <a:effectLst/>
                        </a:rPr>
                        <a:t>Defined, approval process vague</a:t>
                      </a:r>
                      <a:endParaRPr lang="en-IN"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IN" sz="1800" u="none" strike="noStrike" dirty="0">
                          <a:effectLst/>
                        </a:rPr>
                        <a:t>More structured pathway introduced</a:t>
                      </a:r>
                      <a:endParaRPr lang="en-IN" sz="1800" b="0"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dirty="0">
                          <a:effectLst/>
                        </a:rPr>
                        <a:t>2024 guidance clarified dossier requirements for novel food approvals</a:t>
                      </a:r>
                      <a:endParaRPr lang="en-US" sz="1800" b="0"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dirty="0">
                          <a:effectLst/>
                        </a:rPr>
                        <a:t>Same pathway, case-by-case approvals, more transparent</a:t>
                      </a:r>
                      <a:endParaRPr lang="en-US" sz="1800" b="0"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IN" sz="1800" u="none" strike="noStrike" dirty="0">
                          <a:effectLst/>
                        </a:rPr>
                        <a:t>From grey to structured to clarified</a:t>
                      </a:r>
                      <a:endParaRPr lang="en-IN" sz="1800" b="0" i="0" u="none" strike="noStrike" dirty="0">
                        <a:solidFill>
                          <a:srgbClr val="000000"/>
                        </a:solidFill>
                        <a:effectLst/>
                        <a:latin typeface="Calibri" panose="020F0502020204030204" pitchFamily="34" charset="0"/>
                      </a:endParaRPr>
                    </a:p>
                  </a:txBody>
                  <a:tcPr marL="3509" marR="3509" marT="3509" marB="0" anchor="ctr"/>
                </a:tc>
                <a:extLst>
                  <a:ext uri="{0D108BD9-81ED-4DB2-BD59-A6C34878D82A}">
                    <a16:rowId xmlns:a16="http://schemas.microsoft.com/office/drawing/2014/main" val="3077009068"/>
                  </a:ext>
                </a:extLst>
              </a:tr>
              <a:tr h="1464972">
                <a:tc>
                  <a:txBody>
                    <a:bodyPr/>
                    <a:lstStyle/>
                    <a:p>
                      <a:pPr algn="l" fontAlgn="ctr">
                        <a:buNone/>
                      </a:pPr>
                      <a:r>
                        <a:rPr lang="en-IN" sz="1800" u="none" strike="noStrike">
                          <a:effectLst/>
                        </a:rPr>
                        <a:t>Manufacturing / GMP</a:t>
                      </a:r>
                      <a:endParaRPr lang="en-IN" sz="1800" b="1"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IN" sz="1800" u="none" strike="noStrike">
                          <a:effectLst/>
                        </a:rPr>
                        <a:t>General GMP compliance required</a:t>
                      </a:r>
                      <a:endParaRPr lang="en-IN"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a:effectLst/>
                        </a:rPr>
                        <a:t>Draft 2022 incorporated specific GMP/FSMS expectations</a:t>
                      </a:r>
                      <a:endParaRPr lang="en-US"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a:effectLst/>
                        </a:rPr>
                        <a:t>2024 guidance reinforced FSMS adoption; audits stepped up</a:t>
                      </a:r>
                      <a:endParaRPr lang="en-US"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dirty="0">
                          <a:effectLst/>
                        </a:rPr>
                        <a:t>Full GMP + FSMS enforced; third-party audits more common</a:t>
                      </a:r>
                      <a:endParaRPr lang="en-US" sz="1800" b="0"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dirty="0">
                          <a:effectLst/>
                        </a:rPr>
                        <a:t>From general to specific to strictly enforced</a:t>
                      </a:r>
                      <a:endParaRPr lang="en-US" sz="1800" b="0" i="0" u="none" strike="noStrike" dirty="0">
                        <a:solidFill>
                          <a:srgbClr val="000000"/>
                        </a:solidFill>
                        <a:effectLst/>
                        <a:latin typeface="Calibri" panose="020F0502020204030204" pitchFamily="34" charset="0"/>
                      </a:endParaRPr>
                    </a:p>
                  </a:txBody>
                  <a:tcPr marL="3509" marR="3509" marT="3509" marB="0" anchor="ctr"/>
                </a:tc>
                <a:extLst>
                  <a:ext uri="{0D108BD9-81ED-4DB2-BD59-A6C34878D82A}">
                    <a16:rowId xmlns:a16="http://schemas.microsoft.com/office/drawing/2014/main" val="1873646585"/>
                  </a:ext>
                </a:extLst>
              </a:tr>
              <a:tr h="1757125">
                <a:tc>
                  <a:txBody>
                    <a:bodyPr/>
                    <a:lstStyle/>
                    <a:p>
                      <a:pPr algn="l" fontAlgn="ctr">
                        <a:buNone/>
                      </a:pPr>
                      <a:r>
                        <a:rPr lang="en-IN" sz="1800" u="none" strike="noStrike">
                          <a:effectLst/>
                        </a:rPr>
                        <a:t>Imports</a:t>
                      </a:r>
                      <a:endParaRPr lang="en-IN" sz="1800" b="1"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a:effectLst/>
                        </a:rPr>
                        <a:t>Imports regulated but less digitised</a:t>
                      </a:r>
                      <a:endParaRPr lang="en-US"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a:effectLst/>
                        </a:rPr>
                        <a:t>Draft 2022 tightened import checks, harmonised additives</a:t>
                      </a:r>
                      <a:endParaRPr lang="en-US"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dirty="0">
                          <a:effectLst/>
                        </a:rPr>
                        <a:t>2024: stricter customs clearance, sampling/testing, documentation deadlines</a:t>
                      </a:r>
                      <a:endParaRPr lang="en-US" sz="1800" b="0" i="0" u="none" strike="noStrike" dirty="0">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a:effectLst/>
                        </a:rPr>
                        <a:t>Integrated with FICS + ICEGATE; mandatory clearance &amp; safety checks</a:t>
                      </a:r>
                      <a:endParaRPr lang="en-US" sz="1800" b="0" i="0" u="none" strike="noStrike">
                        <a:solidFill>
                          <a:srgbClr val="000000"/>
                        </a:solidFill>
                        <a:effectLst/>
                        <a:latin typeface="Calibri" panose="020F0502020204030204" pitchFamily="34" charset="0"/>
                      </a:endParaRPr>
                    </a:p>
                  </a:txBody>
                  <a:tcPr marL="3509" marR="3509" marT="3509" marB="0" anchor="ctr"/>
                </a:tc>
                <a:tc>
                  <a:txBody>
                    <a:bodyPr/>
                    <a:lstStyle/>
                    <a:p>
                      <a:pPr algn="l" fontAlgn="ctr">
                        <a:buNone/>
                      </a:pPr>
                      <a:r>
                        <a:rPr lang="en-US" sz="1800" u="none" strike="noStrike" dirty="0">
                          <a:effectLst/>
                        </a:rPr>
                        <a:t>Imports from basic to tighter to  </a:t>
                      </a:r>
                      <a:r>
                        <a:rPr lang="en-US" sz="1800" u="none" strike="noStrike" dirty="0" err="1">
                          <a:effectLst/>
                        </a:rPr>
                        <a:t>digitised</a:t>
                      </a:r>
                      <a:r>
                        <a:rPr lang="en-US" sz="1800" u="none" strike="noStrike" dirty="0">
                          <a:effectLst/>
                        </a:rPr>
                        <a:t> &amp; policed</a:t>
                      </a:r>
                      <a:endParaRPr lang="en-US" sz="1800" b="0" i="0" u="none" strike="noStrike" dirty="0">
                        <a:solidFill>
                          <a:srgbClr val="000000"/>
                        </a:solidFill>
                        <a:effectLst/>
                        <a:latin typeface="Calibri" panose="020F0502020204030204" pitchFamily="34" charset="0"/>
                      </a:endParaRPr>
                    </a:p>
                  </a:txBody>
                  <a:tcPr marL="3509" marR="3509" marT="3509" marB="0" anchor="ctr"/>
                </a:tc>
                <a:extLst>
                  <a:ext uri="{0D108BD9-81ED-4DB2-BD59-A6C34878D82A}">
                    <a16:rowId xmlns:a16="http://schemas.microsoft.com/office/drawing/2014/main" val="3062360830"/>
                  </a:ext>
                </a:extLst>
              </a:tr>
            </a:tbl>
          </a:graphicData>
        </a:graphic>
      </p:graphicFrame>
    </p:spTree>
    <p:extLst>
      <p:ext uri="{BB962C8B-B14F-4D97-AF65-F5344CB8AC3E}">
        <p14:creationId xmlns:p14="http://schemas.microsoft.com/office/powerpoint/2010/main" val="26587335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411</TotalTime>
  <Words>2015</Words>
  <Application>Microsoft Office PowerPoint</Application>
  <PresentationFormat>Widescreen</PresentationFormat>
  <Paragraphs>195</Paragraphs>
  <Slides>16</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16</vt:i4>
      </vt:variant>
    </vt:vector>
  </HeadingPairs>
  <TitlesOfParts>
    <vt:vector size="21" baseType="lpstr">
      <vt:lpstr>Arial</vt:lpstr>
      <vt:lpstr>Calibri</vt:lpstr>
      <vt:lpstr>Calibri Light</vt:lpstr>
      <vt:lpstr>Office Theme</vt:lpstr>
      <vt:lpstr>Custom Design</vt:lpstr>
      <vt:lpstr>Nutraceuticals, Dietary Supplements &amp; Functional Foods in India – Recent Developments</vt:lpstr>
      <vt:lpstr>PowerPoint Presentation</vt:lpstr>
      <vt:lpstr>Nutraceuticals, Dietary Supplements &amp; Functional Foods – The Driving Factors</vt:lpstr>
      <vt:lpstr>Nutraceuticals – The Driving Factors</vt:lpstr>
      <vt:lpstr>Nutraceuticals - Regulations</vt:lpstr>
      <vt:lpstr>Nutraceuticals - Regulations</vt:lpstr>
      <vt:lpstr>PowerPoint Presentation</vt:lpstr>
      <vt:lpstr>PowerPoint Presentation</vt:lpstr>
      <vt:lpstr>PowerPoint Presentation</vt:lpstr>
      <vt:lpstr>PowerPoint Presentation</vt:lpstr>
      <vt:lpstr>Research Activity in India has Intensified &amp; Diversified</vt:lpstr>
      <vt:lpstr>PowerPoint Presentation</vt:lpstr>
      <vt:lpstr>PowerPoint Presentation</vt:lpstr>
      <vt:lpstr>Innovations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VANDITA SRIVASTAVA</dc:creator>
  <cp:lastModifiedBy>VANDITA SRIVASTAVA</cp:lastModifiedBy>
  <cp:revision>19</cp:revision>
  <dcterms:created xsi:type="dcterms:W3CDTF">2025-09-03T14:21:31Z</dcterms:created>
  <dcterms:modified xsi:type="dcterms:W3CDTF">2025-09-04T08:26:52Z</dcterms:modified>
</cp:coreProperties>
</file>